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7" r:id="rId6"/>
    <p:sldId id="260" r:id="rId7"/>
    <p:sldId id="261" r:id="rId8"/>
    <p:sldId id="268" r:id="rId9"/>
    <p:sldId id="262" r:id="rId10"/>
    <p:sldId id="271"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1" autoAdjust="0"/>
    <p:restoredTop sz="62857" autoAdjust="0"/>
  </p:normalViewPr>
  <p:slideViewPr>
    <p:cSldViewPr snapToGrid="0">
      <p:cViewPr varScale="1">
        <p:scale>
          <a:sx n="38" d="100"/>
          <a:sy n="38" d="100"/>
        </p:scale>
        <p:origin x="110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Hello everyone, Welcome to </a:t>
            </a:r>
            <a:r>
              <a:rPr lang="en-IN" dirty="0" err="1"/>
              <a:t>Aitrich</a:t>
            </a:r>
            <a:r>
              <a:rPr lang="en-IN" dirty="0"/>
              <a:t> Academy. Today We are going to discuss bootstrap five chapter three. Introduction to bootstrap flexbox.</a:t>
            </a:r>
          </a:p>
        </p:txBody>
      </p:sp>
      <p:sp>
        <p:nvSpPr>
          <p:cNvPr id="4" name="Slide Number Placeholder 3"/>
          <p:cNvSpPr>
            <a:spLocks noGrp="1"/>
          </p:cNvSpPr>
          <p:nvPr>
            <p:ph type="sldNum" sz="quarter" idx="5"/>
          </p:nvPr>
        </p:nvSpPr>
        <p:spPr/>
        <p:txBody>
          <a:bodyPr/>
          <a:lstStyle/>
          <a:p>
            <a:fld id="{21B2AA4F-B828-4D7C-AFD3-893933DAFCB4}" type="slidenum">
              <a:rPr lang="en-US" smtClean="0"/>
              <a:t>1</a:t>
            </a:fld>
            <a:endParaRPr lang="en-US"/>
          </a:p>
        </p:txBody>
      </p:sp>
    </p:spTree>
    <p:extLst>
      <p:ext uri="{BB962C8B-B14F-4D97-AF65-F5344CB8AC3E}">
        <p14:creationId xmlns:p14="http://schemas.microsoft.com/office/powerpoint/2010/main" val="1224340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2060"/>
                </a:solidFill>
                <a:latin typeface="Arial Rounded"/>
                <a:ea typeface="Arial Rounded"/>
                <a:cs typeface="Arial Rounded"/>
                <a:sym typeface="Arial Rounded"/>
              </a:rPr>
              <a:t>Aligning Individual Flex Items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eorgia" panose="02040502050405020303" charset="0"/>
                <a:cs typeface="Georgia" panose="02040502050405020303" charset="0"/>
              </a:rPr>
              <a:t>Separate an element from the others on the primary axis using auto-margins</a:t>
            </a:r>
            <a:r>
              <a:rPr lang="en-US" dirty="0"/>
              <a:t>. This is an example of flex items.</a:t>
            </a:r>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Thank You..</a:t>
            </a:r>
          </a:p>
        </p:txBody>
      </p:sp>
      <p:sp>
        <p:nvSpPr>
          <p:cNvPr id="4" name="Slide Number Placeholder 3"/>
          <p:cNvSpPr>
            <a:spLocks noGrp="1"/>
          </p:cNvSpPr>
          <p:nvPr>
            <p:ph type="sldNum" sz="quarter" idx="5"/>
          </p:nvPr>
        </p:nvSpPr>
        <p:spPr/>
        <p:txBody>
          <a:bodyPr/>
          <a:lstStyle/>
          <a:p>
            <a:fld id="{21B2AA4F-B828-4D7C-AFD3-893933DAFCB4}" type="slidenum">
              <a:rPr lang="en-US" smtClean="0"/>
              <a:t>11</a:t>
            </a:fld>
            <a:endParaRPr lang="en-US"/>
          </a:p>
        </p:txBody>
      </p:sp>
    </p:spTree>
    <p:extLst>
      <p:ext uri="{BB962C8B-B14F-4D97-AF65-F5344CB8AC3E}">
        <p14:creationId xmlns:p14="http://schemas.microsoft.com/office/powerpoint/2010/main" val="57628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2060"/>
                </a:solidFill>
                <a:latin typeface="Arial Rounded"/>
                <a:ea typeface="Arial Rounded"/>
                <a:cs typeface="Arial Rounded"/>
                <a:sym typeface="Arial Rounded"/>
              </a:rPr>
              <a:t>Flex 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Georgia" panose="02040502050405020303" charset="0"/>
                <a:cs typeface="Georgia" panose="02040502050405020303" charset="0"/>
              </a:rPr>
              <a:t>The Bootstrap Flexbox helps to make responsive web application content and their container. Flexbox creates space between containers and elements based on the device screen size and is beneficial for responsive web design. It controls the height, width, and size of the element according to the user’s requirements and desired position. It aligns the elements within the web application container as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Georgia" panose="02040502050405020303" charset="0"/>
              <a:cs typeface="Georgia" panose="02040502050405020303"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Georgia" panose="02040502050405020303" charset="0"/>
              <a:cs typeface="Georgia" panose="02040502050405020303" charset="0"/>
            </a:endParaRP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2</a:t>
            </a:fld>
            <a:endParaRPr lang="en-US"/>
          </a:p>
        </p:txBody>
      </p:sp>
    </p:spTree>
    <p:extLst>
      <p:ext uri="{BB962C8B-B14F-4D97-AF65-F5344CB8AC3E}">
        <p14:creationId xmlns:p14="http://schemas.microsoft.com/office/powerpoint/2010/main" val="2410564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2060"/>
                </a:solidFill>
                <a:latin typeface="Arial Rounded"/>
                <a:ea typeface="Arial Rounded"/>
                <a:cs typeface="Arial Rounded"/>
                <a:sym typeface="Arial Rounded"/>
              </a:rPr>
              <a:t>Flex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Georgia" panose="02040502050405020303" charset="0"/>
                <a:cs typeface="Georgia" panose="02040502050405020303" charset="0"/>
              </a:rPr>
              <a:t>Place a flex container anywhere on the page to align items in a specific way. Flex container is a class .d-flex or .d-inline-flex. Flex container with .d-flex will result in an element that takes up the whole width of its parent. Flex container with .d-inline-flex will make its width vary depending on the width of its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latin typeface="Georgia" panose="02040502050405020303" charset="0"/>
              <a:cs typeface="Georgia" panose="02040502050405020303"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latin typeface="Georgia" panose="02040502050405020303" charset="0"/>
              <a:cs typeface="Georgia" panose="02040502050405020303" charset="0"/>
            </a:endParaRPr>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2060"/>
                </a:solidFill>
                <a:latin typeface="Arial Rounded"/>
                <a:ea typeface="Arial Rounded"/>
                <a:cs typeface="Arial Rounded"/>
                <a:sym typeface="Arial Rounded"/>
              </a:rPr>
              <a:t>Flex Container Example</a:t>
            </a:r>
          </a:p>
          <a:p>
            <a:r>
              <a:rPr lang="en-US" dirty="0"/>
              <a:t>This is an example of a flex container using Bootstrap.</a:t>
            </a:r>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2060"/>
                </a:solidFill>
                <a:latin typeface="Arial Rounded"/>
                <a:ea typeface="Arial Rounded"/>
                <a:cs typeface="Arial Rounded"/>
                <a:sym typeface="Arial Rounded"/>
              </a:rPr>
              <a:t>Direction Of Flex Items</a:t>
            </a:r>
          </a:p>
          <a:p>
            <a:r>
              <a:rPr lang="en-US" dirty="0">
                <a:latin typeface="Georgia" panose="02040502050405020303" charset="0"/>
                <a:cs typeface="Georgia" panose="02040502050405020303" charset="0"/>
              </a:rPr>
              <a:t>Align horizontally from left to right as a default behavior. This is an example of direction flex items.</a:t>
            </a:r>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5</a:t>
            </a:fld>
            <a:endParaRPr lang="en-US"/>
          </a:p>
        </p:txBody>
      </p:sp>
    </p:spTree>
    <p:extLst>
      <p:ext uri="{BB962C8B-B14F-4D97-AF65-F5344CB8AC3E}">
        <p14:creationId xmlns:p14="http://schemas.microsoft.com/office/powerpoint/2010/main" val="3504366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2060"/>
                </a:solidFill>
                <a:latin typeface="Arial Rounded"/>
                <a:ea typeface="Arial Rounded"/>
                <a:cs typeface="Arial Rounded"/>
                <a:sym typeface="Arial Rounded"/>
              </a:rPr>
              <a:t>Direction Of Flex Items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Georgia" panose="02040502050405020303" charset="0"/>
                <a:cs typeface="Georgia" panose="02040502050405020303" charset="0"/>
              </a:rPr>
              <a:t>To have the items align from right to left you need to use the .flex-row-reverse class. This is an example of flex reverse direction.</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2060"/>
                </a:solidFill>
                <a:latin typeface="Arial Rounded"/>
                <a:ea typeface="Arial Rounded"/>
                <a:cs typeface="Arial Rounded"/>
                <a:sym typeface="Arial Rounded"/>
              </a:rPr>
              <a:t>Direction Of Flex Items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Georgia" panose="02040502050405020303" charset="0"/>
                <a:cs typeface="Georgia" panose="02040502050405020303" charset="0"/>
              </a:rPr>
              <a:t>T</a:t>
            </a:r>
            <a:r>
              <a:rPr lang="en-US" dirty="0"/>
              <a:t>o align the items vertically use the class .flex-column. This is an example of a flex column using bootstrap.</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Direction Of Flex Items.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align the items from down to top, you will need to use the class .flex-column-reverse. This is an example of a flex column reverse using Bootstrap.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2060"/>
                </a:solidFill>
                <a:latin typeface="Arial Rounded"/>
                <a:ea typeface="Arial Rounded"/>
                <a:cs typeface="Arial Rounded"/>
                <a:sym typeface="Arial Rounded"/>
              </a:rPr>
              <a:t>Aligning Flex Items on the Main Axis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Georgia" panose="02040502050405020303" charset="0"/>
                <a:cs typeface="Georgia" panose="02040502050405020303" charset="0"/>
              </a:rPr>
              <a:t>To align flex items on the main axis horizontally choose .flex-row and the vertical one if you are going with .flex-column. </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1/31/2024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2.xml"/><Relationship Id="rId7" Type="http://schemas.openxmlformats.org/officeDocument/2006/relationships/image" Target="../media/image14.wmf"/><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oleObject" Target="../embeddings/oleObject9.bin"/><Relationship Id="rId5" Type="http://schemas.openxmlformats.org/officeDocument/2006/relationships/image" Target="../media/image2.png"/><Relationship Id="rId4" Type="http://schemas.openxmlformats.org/officeDocument/2006/relationships/notesSlide" Target="../notesSlides/notesSlide10.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5.jpeg"/><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5.wmf"/><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oleObject" Target="../embeddings/oleObject1.bin"/><Relationship Id="rId5" Type="http://schemas.openxmlformats.org/officeDocument/2006/relationships/image" Target="../media/image4.jpeg"/><Relationship Id="rId4" Type="http://schemas.openxmlformats.org/officeDocument/2006/relationships/notesSlide" Target="../notesSlides/notesSlide4.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wmf"/><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oleObject" Target="../embeddings/oleObject2.bin"/><Relationship Id="rId5" Type="http://schemas.openxmlformats.org/officeDocument/2006/relationships/image" Target="../media/image4.jpeg"/><Relationship Id="rId4" Type="http://schemas.openxmlformats.org/officeDocument/2006/relationships/notesSlide" Target="../notesSlides/notesSlide5.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slideLayout" Target="../slideLayouts/slideLayout2.xml"/><Relationship Id="rId7" Type="http://schemas.openxmlformats.org/officeDocument/2006/relationships/oleObject" Target="../embeddings/oleObject3.bin"/><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4.jpeg"/><Relationship Id="rId5" Type="http://schemas.openxmlformats.org/officeDocument/2006/relationships/image" Target="../media/image2.png"/><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8.wmf"/><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oleObject" Target="../embeddings/oleObject4.bin"/><Relationship Id="rId5" Type="http://schemas.openxmlformats.org/officeDocument/2006/relationships/image" Target="../media/image4.jpeg"/><Relationship Id="rId4" Type="http://schemas.openxmlformats.org/officeDocument/2006/relationships/notesSlide" Target="../notesSlides/notesSlide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9.wmf"/><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oleObject" Target="../embeddings/oleObject5.bin"/><Relationship Id="rId5" Type="http://schemas.openxmlformats.org/officeDocument/2006/relationships/image" Target="../media/image4.jpeg"/><Relationship Id="rId4" Type="http://schemas.openxmlformats.org/officeDocument/2006/relationships/notesSlide" Target="../notesSlides/notesSlide8.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1.wmf"/><Relationship Id="rId13"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oleObject" Target="../embeddings/oleObject7.bin"/><Relationship Id="rId12" Type="http://schemas.openxmlformats.org/officeDocument/2006/relationships/image" Target="../media/image13.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0.wmf"/><Relationship Id="rId11" Type="http://schemas.openxmlformats.org/officeDocument/2006/relationships/image" Target="../media/image2.png"/><Relationship Id="rId5" Type="http://schemas.openxmlformats.org/officeDocument/2006/relationships/oleObject" Target="../embeddings/oleObject6.bin"/><Relationship Id="rId10" Type="http://schemas.openxmlformats.org/officeDocument/2006/relationships/image" Target="../media/image12.wmf"/><Relationship Id="rId4" Type="http://schemas.openxmlformats.org/officeDocument/2006/relationships/notesSlide" Target="../notesSlides/notesSlide9.xml"/><Relationship Id="rId9"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8203197_6816626"/>
          <p:cNvPicPr>
            <a:picLocks noChangeAspect="1"/>
          </p:cNvPicPr>
          <p:nvPr/>
        </p:nvPicPr>
        <p:blipFill>
          <a:blip r:embed="rId5">
            <a:alphaModFix amt="80000"/>
          </a:blip>
          <a:stretch>
            <a:fillRect/>
          </a:stretch>
        </p:blipFill>
        <p:spPr>
          <a:xfrm>
            <a:off x="1316990" y="935990"/>
            <a:ext cx="4187825" cy="4584700"/>
          </a:xfrm>
          <a:prstGeom prst="rect">
            <a:avLst/>
          </a:prstGeom>
        </p:spPr>
      </p:pic>
      <p:sp>
        <p:nvSpPr>
          <p:cNvPr id="89" name="Google Shape;89;p1"/>
          <p:cNvSpPr txBox="1"/>
          <p:nvPr/>
        </p:nvSpPr>
        <p:spPr>
          <a:xfrm>
            <a:off x="5848985" y="1278890"/>
            <a:ext cx="5520055" cy="2303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600" b="1" i="0" u="none" strike="noStrike"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Rounded"/>
                <a:ea typeface="Arial Rounded"/>
                <a:cs typeface="Arial Rounded"/>
                <a:sym typeface="Arial Rounded"/>
              </a:rPr>
              <a:t>Bootstrap 5</a:t>
            </a:r>
          </a:p>
          <a:p>
            <a:pPr marL="0" marR="0" lvl="0" indent="0" algn="ctr" rtl="0">
              <a:spcBef>
                <a:spcPts val="0"/>
              </a:spcBef>
              <a:spcAft>
                <a:spcPts val="0"/>
              </a:spcAft>
              <a:buNone/>
            </a:pPr>
            <a:r>
              <a:rPr lang="en-US" sz="6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Rounded"/>
                <a:ea typeface="Arial Rounded"/>
                <a:cs typeface="Arial Rounded"/>
                <a:sym typeface="Arial Rounded"/>
              </a:rPr>
              <a:t>Chapter-3</a:t>
            </a:r>
          </a:p>
          <a:p>
            <a:pPr marL="0" marR="0" lvl="0" indent="0" algn="ctr" rtl="0">
              <a:spcBef>
                <a:spcPts val="0"/>
              </a:spcBef>
              <a:spcAft>
                <a:spcPts val="0"/>
              </a:spcAft>
              <a:buNone/>
            </a:pPr>
            <a:endParaRPr lang="en-US" sz="6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Rounded"/>
              <a:ea typeface="Arial Rounded"/>
              <a:cs typeface="Arial Rounded"/>
              <a:sym typeface="Arial Rounded"/>
            </a:endParaRPr>
          </a:p>
        </p:txBody>
      </p:sp>
      <p:sp>
        <p:nvSpPr>
          <p:cNvPr id="278" name="Google Shape;278;p19"/>
          <p:cNvSpPr txBox="1"/>
          <p:nvPr/>
        </p:nvSpPr>
        <p:spPr>
          <a:xfrm>
            <a:off x="6486525" y="3804285"/>
            <a:ext cx="4916170" cy="5880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Rounded"/>
                <a:ea typeface="Arial Rounded"/>
                <a:cs typeface="Arial Rounded"/>
                <a:sym typeface="Arial Rounded"/>
              </a:rPr>
              <a:t>Introduction to Bootstrap </a:t>
            </a:r>
            <a:r>
              <a:rPr lang="en-US" sz="2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Rounded"/>
                <a:ea typeface="Arial Rounded"/>
                <a:cs typeface="Arial Rounded"/>
                <a:sym typeface="Arial Rounded"/>
              </a:rPr>
              <a:t>FlexBox</a:t>
            </a:r>
            <a:endParaRPr lang="en-US" sz="2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Rounded"/>
              <a:ea typeface="Arial Rounded"/>
              <a:cs typeface="Arial Rounded"/>
              <a:sym typeface="Arial Rounded"/>
            </a:endParaRPr>
          </a:p>
        </p:txBody>
      </p:sp>
      <p:pic>
        <p:nvPicPr>
          <p:cNvPr id="277" name="Google Shape;277;p19"/>
          <p:cNvPicPr preferRelativeResize="0"/>
          <p:nvPr/>
        </p:nvPicPr>
        <p:blipFill rotWithShape="1">
          <a:blip r:embed="rId6"/>
          <a:srcRect/>
          <a:stretch>
            <a:fillRect/>
          </a:stretch>
        </p:blipFill>
        <p:spPr>
          <a:xfrm>
            <a:off x="374382" y="6197959"/>
            <a:ext cx="1295801" cy="423119"/>
          </a:xfrm>
          <a:prstGeom prst="rect">
            <a:avLst/>
          </a:prstGeom>
          <a:noFill/>
          <a:ln>
            <a:noFill/>
          </a:ln>
        </p:spPr>
      </p:pic>
      <p:pic>
        <p:nvPicPr>
          <p:cNvPr id="2" name="Hello everyone Welcome t 1 (1)">
            <a:hlinkClick r:id="" action="ppaction://media"/>
            <a:extLst>
              <a:ext uri="{FF2B5EF4-FFF2-40B4-BE49-F238E27FC236}">
                <a16:creationId xmlns:a16="http://schemas.microsoft.com/office/drawing/2014/main" id="{A396B918-C80F-CEB9-9F53-E537CEBD2D2F}"/>
              </a:ext>
            </a:extLst>
          </p:cNvPr>
          <p:cNvPicPr>
            <a:picLocks noChangeAspect="1"/>
          </p:cNvPicPr>
          <p:nvPr>
            <a:audioFile r:link="rId1"/>
            <p:extLst>
              <p:ext uri="{DAA4B4D4-6D71-4841-9C94-3DE7FCFB9230}">
                <p14:media xmlns:p14="http://schemas.microsoft.com/office/powerpoint/2010/main" r:embed="rId2">
                  <p14:trim end="396.848"/>
                </p14:media>
              </p:ext>
            </p:extLst>
          </p:nvPr>
        </p:nvPicPr>
        <p:blipFill>
          <a:blip r:embed="rId7"/>
          <a:stretch>
            <a:fillRect/>
          </a:stretch>
        </p:blipFill>
        <p:spPr>
          <a:xfrm>
            <a:off x="98425" y="9842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50"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nodeType="withEffect">
                                  <p:stCondLst>
                                    <p:cond delay="297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750"/>
                                        <p:tgtEl>
                                          <p:spTgt spid="89"/>
                                        </p:tgtEl>
                                      </p:cBhvr>
                                    </p:animEffect>
                                  </p:childTnLst>
                                </p:cTn>
                              </p:par>
                              <p:par>
                                <p:cTn id="13" presetID="10" presetClass="entr" presetSubtype="0" fill="hold" nodeType="withEffect">
                                  <p:stCondLst>
                                    <p:cond delay="6330"/>
                                  </p:stCondLst>
                                  <p:childTnLst>
                                    <p:set>
                                      <p:cBhvr>
                                        <p:cTn id="14" dur="1" fill="hold">
                                          <p:stCondLst>
                                            <p:cond delay="0"/>
                                          </p:stCondLst>
                                        </p:cTn>
                                        <p:tgtEl>
                                          <p:spTgt spid="278"/>
                                        </p:tgtEl>
                                        <p:attrNameLst>
                                          <p:attrName>style.visibility</p:attrName>
                                        </p:attrNameLst>
                                      </p:cBhvr>
                                      <p:to>
                                        <p:strVal val="visible"/>
                                      </p:to>
                                    </p:set>
                                    <p:animEffect transition="in" filter="fade">
                                      <p:cBhvr>
                                        <p:cTn id="15" dur="75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Google Shape;278;p19"/>
          <p:cNvSpPr txBox="1"/>
          <p:nvPr/>
        </p:nvSpPr>
        <p:spPr>
          <a:xfrm>
            <a:off x="1263650" y="205105"/>
            <a:ext cx="10313670" cy="7670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002060"/>
                </a:solidFill>
                <a:latin typeface="Arial Rounded"/>
                <a:ea typeface="Arial Rounded"/>
                <a:cs typeface="Arial Rounded"/>
                <a:sym typeface="Arial Rounded"/>
              </a:rPr>
              <a:t>Aligning Individual Flex Items</a:t>
            </a:r>
          </a:p>
        </p:txBody>
      </p:sp>
      <p:pic>
        <p:nvPicPr>
          <p:cNvPr id="277" name="Google Shape;277;p19"/>
          <p:cNvPicPr preferRelativeResize="0"/>
          <p:nvPr/>
        </p:nvPicPr>
        <p:blipFill rotWithShape="1">
          <a:blip r:embed="rId5"/>
          <a:srcRect/>
          <a:stretch>
            <a:fillRect/>
          </a:stretch>
        </p:blipFill>
        <p:spPr>
          <a:xfrm>
            <a:off x="374382" y="6204309"/>
            <a:ext cx="1295801" cy="423119"/>
          </a:xfrm>
          <a:prstGeom prst="rect">
            <a:avLst/>
          </a:prstGeom>
          <a:noFill/>
          <a:ln>
            <a:noFill/>
          </a:ln>
        </p:spPr>
      </p:pic>
      <p:sp>
        <p:nvSpPr>
          <p:cNvPr id="4" name="Rounded Rectangle 3"/>
          <p:cNvSpPr/>
          <p:nvPr/>
        </p:nvSpPr>
        <p:spPr>
          <a:xfrm>
            <a:off x="1514475" y="1210945"/>
            <a:ext cx="9312275" cy="909320"/>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l">
              <a:lnSpc>
                <a:spcPct val="150000"/>
              </a:lnSpc>
            </a:pPr>
            <a:endParaRPr lang="en-US">
              <a:latin typeface="Georgia" panose="02040502050405020303" charset="0"/>
              <a:cs typeface="Georgia" panose="02040502050405020303" charset="0"/>
            </a:endParaRPr>
          </a:p>
        </p:txBody>
      </p:sp>
      <p:sp>
        <p:nvSpPr>
          <p:cNvPr id="9" name="Text Box 8"/>
          <p:cNvSpPr txBox="1"/>
          <p:nvPr/>
        </p:nvSpPr>
        <p:spPr>
          <a:xfrm>
            <a:off x="1669415" y="1481455"/>
            <a:ext cx="9366250" cy="325755"/>
          </a:xfrm>
          <a:prstGeom prst="rect">
            <a:avLst/>
          </a:prstGeom>
          <a:noFill/>
        </p:spPr>
        <p:txBody>
          <a:bodyPr wrap="square" rtlCol="0" anchor="t">
            <a:noAutofit/>
          </a:bodyPr>
          <a:lstStyle/>
          <a:p>
            <a:r>
              <a:rPr lang="en-US" sz="2000" dirty="0">
                <a:latin typeface="Georgia" panose="02040502050405020303" charset="0"/>
                <a:cs typeface="Georgia" panose="02040502050405020303" charset="0"/>
              </a:rPr>
              <a:t>Separate an element from the others on the primary axis using auto-margins</a:t>
            </a:r>
            <a:r>
              <a:rPr lang="en-US" dirty="0"/>
              <a:t>.</a:t>
            </a:r>
          </a:p>
        </p:txBody>
      </p:sp>
      <p:graphicFrame>
        <p:nvGraphicFramePr>
          <p:cNvPr id="16" name="Object 15"/>
          <p:cNvGraphicFramePr/>
          <p:nvPr/>
        </p:nvGraphicFramePr>
        <p:xfrm>
          <a:off x="1514475" y="2687320"/>
          <a:ext cx="5166360" cy="1801495"/>
        </p:xfrm>
        <a:graphic>
          <a:graphicData uri="http://schemas.openxmlformats.org/presentationml/2006/ole">
            <mc:AlternateContent xmlns:mc="http://schemas.openxmlformats.org/markup-compatibility/2006">
              <mc:Choice xmlns:v="urn:schemas-microsoft-com:vml" Requires="v">
                <p:oleObj r:id="rId6" imgW="5162550" imgH="1800225" progId="Paint.Picture">
                  <p:embed/>
                </p:oleObj>
              </mc:Choice>
              <mc:Fallback>
                <p:oleObj r:id="rId6" imgW="5162550" imgH="1800225" progId="Paint.Picture">
                  <p:embed/>
                  <p:pic>
                    <p:nvPicPr>
                      <p:cNvPr id="0" name="Picture 16"/>
                      <p:cNvPicPr/>
                      <p:nvPr/>
                    </p:nvPicPr>
                    <p:blipFill>
                      <a:blip r:embed="rId7"/>
                      <a:stretch>
                        <a:fillRect/>
                      </a:stretch>
                    </p:blipFill>
                    <p:spPr>
                      <a:xfrm>
                        <a:off x="1514475" y="2687320"/>
                        <a:ext cx="5166360" cy="1801495"/>
                      </a:xfrm>
                      <a:prstGeom prst="rect">
                        <a:avLst/>
                      </a:prstGeom>
                    </p:spPr>
                  </p:pic>
                </p:oleObj>
              </mc:Fallback>
            </mc:AlternateContent>
          </a:graphicData>
        </a:graphic>
      </p:graphicFrame>
      <p:pic>
        <p:nvPicPr>
          <p:cNvPr id="270" name="Google Shape;270;p18"/>
          <p:cNvPicPr preferRelativeResize="0"/>
          <p:nvPr/>
        </p:nvPicPr>
        <p:blipFill rotWithShape="1">
          <a:blip r:embed="rId8"/>
          <a:srcRect l="7935" t="7158" r="7902" b="8210"/>
          <a:stretch>
            <a:fillRect/>
          </a:stretch>
        </p:blipFill>
        <p:spPr>
          <a:xfrm>
            <a:off x="7134860" y="2359025"/>
            <a:ext cx="4763135" cy="4257040"/>
          </a:xfrm>
          <a:prstGeom prst="rect">
            <a:avLst/>
          </a:prstGeom>
          <a:noFill/>
          <a:ln>
            <a:noFill/>
          </a:ln>
        </p:spPr>
      </p:pic>
      <p:sp>
        <p:nvSpPr>
          <p:cNvPr id="28" name="Text Box 27"/>
          <p:cNvSpPr txBox="1"/>
          <p:nvPr/>
        </p:nvSpPr>
        <p:spPr>
          <a:xfrm>
            <a:off x="7422515" y="2559050"/>
            <a:ext cx="4015105" cy="3645535"/>
          </a:xfrm>
          <a:prstGeom prst="rect">
            <a:avLst/>
          </a:prstGeom>
          <a:noFill/>
        </p:spPr>
        <p:txBody>
          <a:bodyPr wrap="square" rtlCol="0">
            <a:noAutofit/>
          </a:bodyPr>
          <a:lstStyle/>
          <a:p>
            <a:pPr>
              <a:lnSpc>
                <a:spcPct val="150000"/>
              </a:lnSpc>
            </a:pPr>
            <a:r>
              <a:rPr lang="en-US">
                <a:solidFill>
                  <a:schemeClr val="bg1"/>
                </a:solidFill>
              </a:rPr>
              <a:t>&lt;div class="row"&gt;</a:t>
            </a:r>
          </a:p>
          <a:p>
            <a:pPr>
              <a:lnSpc>
                <a:spcPct val="150000"/>
              </a:lnSpc>
            </a:pPr>
            <a:r>
              <a:rPr lang="en-US">
                <a:solidFill>
                  <a:schemeClr val="bg1"/>
                </a:solidFill>
              </a:rPr>
              <a:t>    &lt;div class="col-6"&gt;</a:t>
            </a:r>
          </a:p>
          <a:p>
            <a:pPr>
              <a:lnSpc>
                <a:spcPct val="150000"/>
              </a:lnSpc>
            </a:pPr>
            <a:r>
              <a:rPr lang="en-US">
                <a:solidFill>
                  <a:schemeClr val="bg1"/>
                </a:solidFill>
              </a:rPr>
              <a:t>      &lt;div class="d-flex"&gt;</a:t>
            </a:r>
          </a:p>
          <a:p>
            <a:pPr>
              <a:lnSpc>
                <a:spcPct val="150000"/>
              </a:lnSpc>
            </a:pPr>
            <a:r>
              <a:rPr lang="en-US">
                <a:solidFill>
                  <a:schemeClr val="bg1"/>
                </a:solidFill>
              </a:rPr>
              <a:t>        &lt;div&gt;Flex item&lt;/div&gt;</a:t>
            </a:r>
          </a:p>
          <a:p>
            <a:pPr>
              <a:lnSpc>
                <a:spcPct val="150000"/>
              </a:lnSpc>
            </a:pPr>
            <a:r>
              <a:rPr lang="en-US">
                <a:solidFill>
                  <a:schemeClr val="bg1"/>
                </a:solidFill>
              </a:rPr>
              <a:t>        &lt;div&gt;Flex item&lt;/div&gt;</a:t>
            </a:r>
          </a:p>
          <a:p>
            <a:pPr>
              <a:lnSpc>
                <a:spcPct val="150000"/>
              </a:lnSpc>
            </a:pPr>
            <a:r>
              <a:rPr lang="en-US">
                <a:solidFill>
                  <a:schemeClr val="bg1"/>
                </a:solidFill>
              </a:rPr>
              <a:t>        &lt;div class="ml-auto"&gt;Flex 	item&lt;/div&gt;</a:t>
            </a:r>
          </a:p>
          <a:p>
            <a:pPr>
              <a:lnSpc>
                <a:spcPct val="150000"/>
              </a:lnSpc>
            </a:pPr>
            <a:r>
              <a:rPr lang="en-US">
                <a:solidFill>
                  <a:schemeClr val="bg1"/>
                </a:solidFill>
              </a:rPr>
              <a:t>      &lt;/div&gt;&lt;/div&gt;</a:t>
            </a:r>
          </a:p>
        </p:txBody>
      </p:sp>
      <p:pic>
        <p:nvPicPr>
          <p:cNvPr id="2" name="Aligning Individual Flex 1">
            <a:hlinkClick r:id="" action="ppaction://media"/>
            <a:extLst>
              <a:ext uri="{FF2B5EF4-FFF2-40B4-BE49-F238E27FC236}">
                <a16:creationId xmlns:a16="http://schemas.microsoft.com/office/drawing/2014/main" id="{8A9B5967-367A-C854-4E09-C2F22106221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8425" y="9842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86"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278"/>
                                        </p:tgtEl>
                                        <p:attrNameLst>
                                          <p:attrName>style.visibility</p:attrName>
                                        </p:attrNameLst>
                                      </p:cBhvr>
                                      <p:to>
                                        <p:strVal val="visible"/>
                                      </p:to>
                                    </p:set>
                                    <p:animEffect transition="in" filter="fade">
                                      <p:cBhvr>
                                        <p:cTn id="9" dur="750"/>
                                        <p:tgtEl>
                                          <p:spTgt spid="278"/>
                                        </p:tgtEl>
                                      </p:cBhvr>
                                    </p:animEffect>
                                  </p:childTnLst>
                                </p:cTn>
                              </p:par>
                              <p:par>
                                <p:cTn id="10" presetID="42" presetClass="entr" presetSubtype="0" fill="hold" grpId="0" nodeType="withEffect">
                                  <p:stCondLst>
                                    <p:cond delay="251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1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40"/>
                                  </p:stCondLst>
                                  <p:childTnLst>
                                    <p:set>
                                      <p:cBhvr>
                                        <p:cTn id="21" dur="1" fill="hold">
                                          <p:stCondLst>
                                            <p:cond delay="0"/>
                                          </p:stCondLst>
                                        </p:cTn>
                                        <p:tgtEl>
                                          <p:spTgt spid="270"/>
                                        </p:tgtEl>
                                        <p:attrNameLst>
                                          <p:attrName>style.visibility</p:attrName>
                                        </p:attrNameLst>
                                      </p:cBhvr>
                                      <p:to>
                                        <p:strVal val="visible"/>
                                      </p:to>
                                    </p:set>
                                    <p:animEffect transition="in" filter="fade">
                                      <p:cBhvr>
                                        <p:cTn id="22" dur="1000"/>
                                        <p:tgtEl>
                                          <p:spTgt spid="270"/>
                                        </p:tgtEl>
                                      </p:cBhvr>
                                    </p:animEffect>
                                    <p:anim calcmode="lin" valueType="num">
                                      <p:cBhvr>
                                        <p:cTn id="23" dur="1000" fill="hold"/>
                                        <p:tgtEl>
                                          <p:spTgt spid="270"/>
                                        </p:tgtEl>
                                        <p:attrNameLst>
                                          <p:attrName>ppt_x</p:attrName>
                                        </p:attrNameLst>
                                      </p:cBhvr>
                                      <p:tavLst>
                                        <p:tav tm="0">
                                          <p:val>
                                            <p:strVal val="#ppt_x"/>
                                          </p:val>
                                        </p:tav>
                                        <p:tav tm="100000">
                                          <p:val>
                                            <p:strVal val="#ppt_x"/>
                                          </p:val>
                                        </p:tav>
                                      </p:tavLst>
                                    </p:anim>
                                    <p:anim calcmode="lin" valueType="num">
                                      <p:cBhvr>
                                        <p:cTn id="24" dur="1000" fill="hold"/>
                                        <p:tgtEl>
                                          <p:spTgt spid="27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754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754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fill="hold" display="0">
                  <p:stCondLst>
                    <p:cond delay="indefinite"/>
                  </p:stCondLst>
                  <p:endCondLst>
                    <p:cond evt="onStopAudio" delay="0">
                      <p:tgtEl>
                        <p:sldTgt/>
                      </p:tgtEl>
                    </p:cond>
                  </p:endCondLst>
                </p:cTn>
                <p:tgtEl>
                  <p:spTgt spid="2"/>
                </p:tgtEl>
              </p:cMediaNode>
            </p:audio>
          </p:childTnLst>
        </p:cTn>
      </p:par>
    </p:tnLst>
    <p:bldLst>
      <p:bldP spid="4" grpId="0" animBg="1"/>
      <p:bldP spid="9"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 name="Google Shape;277;p19"/>
          <p:cNvPicPr preferRelativeResize="0"/>
          <p:nvPr/>
        </p:nvPicPr>
        <p:blipFill rotWithShape="1">
          <a:blip r:embed="rId5"/>
          <a:srcRect/>
          <a:stretch>
            <a:fillRect/>
          </a:stretch>
        </p:blipFill>
        <p:spPr>
          <a:xfrm>
            <a:off x="374382" y="6204309"/>
            <a:ext cx="1295801" cy="423119"/>
          </a:xfrm>
          <a:prstGeom prst="rect">
            <a:avLst/>
          </a:prstGeom>
          <a:noFill/>
          <a:ln>
            <a:noFill/>
          </a:ln>
        </p:spPr>
      </p:pic>
      <p:pic>
        <p:nvPicPr>
          <p:cNvPr id="3" name="Picture 2">
            <a:extLst>
              <a:ext uri="{FF2B5EF4-FFF2-40B4-BE49-F238E27FC236}">
                <a16:creationId xmlns:a16="http://schemas.microsoft.com/office/drawing/2014/main" id="{CE0A87F9-EE6F-C4B1-60D1-AE49E9FAAF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pic>
        <p:nvPicPr>
          <p:cNvPr id="4" name="Thank you 1">
            <a:hlinkClick r:id="" action="ppaction://media"/>
            <a:extLst>
              <a:ext uri="{FF2B5EF4-FFF2-40B4-BE49-F238E27FC236}">
                <a16:creationId xmlns:a16="http://schemas.microsoft.com/office/drawing/2014/main" id="{5FB22D1B-82F0-1BC5-6C1F-1C0A02066D0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8425" y="9842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6" fill="hold"/>
                                        <p:tgtEl>
                                          <p:spTgt spid="4"/>
                                        </p:tgtEl>
                                      </p:cBhvr>
                                    </p:cmd>
                                  </p:childTnLst>
                                </p:cTn>
                              </p:par>
                              <p:par>
                                <p:cTn id="7" presetID="10"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 name="Google Shape;277;p19"/>
          <p:cNvPicPr preferRelativeResize="0"/>
          <p:nvPr/>
        </p:nvPicPr>
        <p:blipFill rotWithShape="1">
          <a:blip r:embed="rId5"/>
          <a:srcRect/>
          <a:stretch>
            <a:fillRect/>
          </a:stretch>
        </p:blipFill>
        <p:spPr>
          <a:xfrm>
            <a:off x="374382" y="6197959"/>
            <a:ext cx="1295801" cy="423119"/>
          </a:xfrm>
          <a:prstGeom prst="rect">
            <a:avLst/>
          </a:prstGeom>
          <a:noFill/>
          <a:ln>
            <a:noFill/>
          </a:ln>
        </p:spPr>
      </p:pic>
      <p:sp>
        <p:nvSpPr>
          <p:cNvPr id="278" name="Google Shape;278;p19"/>
          <p:cNvSpPr txBox="1"/>
          <p:nvPr/>
        </p:nvSpPr>
        <p:spPr>
          <a:xfrm>
            <a:off x="1537636" y="205157"/>
            <a:ext cx="9143198" cy="7670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002060"/>
                </a:solidFill>
                <a:latin typeface="Arial Rounded"/>
                <a:ea typeface="Arial Rounded"/>
                <a:cs typeface="Arial Rounded"/>
                <a:sym typeface="Arial Rounded"/>
              </a:rPr>
              <a:t>Flex Box</a:t>
            </a:r>
          </a:p>
        </p:txBody>
      </p:sp>
      <p:sp>
        <p:nvSpPr>
          <p:cNvPr id="4" name="Rounded Rectangle 3"/>
          <p:cNvSpPr/>
          <p:nvPr/>
        </p:nvSpPr>
        <p:spPr>
          <a:xfrm>
            <a:off x="809625" y="1346200"/>
            <a:ext cx="4747895" cy="201866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6" name="Rounded Rectangle 5"/>
          <p:cNvSpPr/>
          <p:nvPr/>
        </p:nvSpPr>
        <p:spPr>
          <a:xfrm>
            <a:off x="809625" y="3654425"/>
            <a:ext cx="4747895" cy="193865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7" name="Rounded Rectangle 6"/>
          <p:cNvSpPr/>
          <p:nvPr/>
        </p:nvSpPr>
        <p:spPr>
          <a:xfrm>
            <a:off x="6296660" y="1345565"/>
            <a:ext cx="4747895" cy="2021840"/>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l">
              <a:lnSpc>
                <a:spcPct val="150000"/>
              </a:lnSpc>
            </a:pPr>
            <a:r>
              <a:rPr lang="en-US" dirty="0">
                <a:latin typeface="Georgia" panose="02040502050405020303" charset="0"/>
                <a:cs typeface="Georgia" panose="02040502050405020303" charset="0"/>
              </a:rPr>
              <a:t>Flexbox creates space between containers and elements based on the device screen size and is beneficial for responsive web design. </a:t>
            </a:r>
          </a:p>
        </p:txBody>
      </p:sp>
      <p:sp>
        <p:nvSpPr>
          <p:cNvPr id="8" name="Rounded Rectangle 7"/>
          <p:cNvSpPr/>
          <p:nvPr/>
        </p:nvSpPr>
        <p:spPr>
          <a:xfrm>
            <a:off x="6296660" y="3783330"/>
            <a:ext cx="4747895" cy="178625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9" name="Text Box 8"/>
          <p:cNvSpPr txBox="1"/>
          <p:nvPr/>
        </p:nvSpPr>
        <p:spPr>
          <a:xfrm>
            <a:off x="986790" y="1592580"/>
            <a:ext cx="4228465" cy="1458595"/>
          </a:xfrm>
          <a:prstGeom prst="rect">
            <a:avLst/>
          </a:prstGeom>
          <a:noFill/>
        </p:spPr>
        <p:txBody>
          <a:bodyPr wrap="square" rtlCol="0">
            <a:noAutofit/>
          </a:bodyPr>
          <a:lstStyle/>
          <a:p>
            <a:pPr>
              <a:lnSpc>
                <a:spcPct val="150000"/>
              </a:lnSpc>
            </a:pPr>
            <a:r>
              <a:rPr lang="en-US" dirty="0">
                <a:latin typeface="Georgia" panose="02040502050405020303" charset="0"/>
                <a:cs typeface="Georgia" panose="02040502050405020303" charset="0"/>
              </a:rPr>
              <a:t>The bootstrap flexbox helps to make responsive web application content and their container.</a:t>
            </a:r>
          </a:p>
        </p:txBody>
      </p:sp>
      <p:sp>
        <p:nvSpPr>
          <p:cNvPr id="10" name="Text Box 9"/>
          <p:cNvSpPr txBox="1"/>
          <p:nvPr/>
        </p:nvSpPr>
        <p:spPr>
          <a:xfrm>
            <a:off x="1112520" y="3799840"/>
            <a:ext cx="4324985" cy="1657985"/>
          </a:xfrm>
          <a:prstGeom prst="rect">
            <a:avLst/>
          </a:prstGeom>
          <a:noFill/>
        </p:spPr>
        <p:txBody>
          <a:bodyPr wrap="square" rtlCol="0" anchor="t">
            <a:noAutofit/>
          </a:bodyPr>
          <a:lstStyle/>
          <a:p>
            <a:pPr>
              <a:lnSpc>
                <a:spcPct val="150000"/>
              </a:lnSpc>
            </a:pPr>
            <a:r>
              <a:rPr lang="en-US" dirty="0">
                <a:latin typeface="Georgia" panose="02040502050405020303" charset="0"/>
                <a:cs typeface="Georgia" panose="02040502050405020303" charset="0"/>
              </a:rPr>
              <a:t> It controls the height, width, and size of the element according to the user’s requirements and desired position.</a:t>
            </a:r>
          </a:p>
        </p:txBody>
      </p:sp>
      <p:sp>
        <p:nvSpPr>
          <p:cNvPr id="11" name="Text Box 10"/>
          <p:cNvSpPr txBox="1"/>
          <p:nvPr/>
        </p:nvSpPr>
        <p:spPr>
          <a:xfrm>
            <a:off x="6616700" y="4052570"/>
            <a:ext cx="4064000" cy="1140460"/>
          </a:xfrm>
          <a:prstGeom prst="rect">
            <a:avLst/>
          </a:prstGeom>
          <a:noFill/>
        </p:spPr>
        <p:txBody>
          <a:bodyPr wrap="square" rtlCol="0">
            <a:noAutofit/>
          </a:bodyPr>
          <a:lstStyle/>
          <a:p>
            <a:pPr>
              <a:lnSpc>
                <a:spcPct val="150000"/>
              </a:lnSpc>
            </a:pPr>
            <a:r>
              <a:rPr lang="en-US" dirty="0">
                <a:latin typeface="Georgia" panose="02040502050405020303" charset="0"/>
                <a:cs typeface="Georgia" panose="02040502050405020303" charset="0"/>
              </a:rPr>
              <a:t>It aligns the elements within the web application container as needed.</a:t>
            </a:r>
          </a:p>
        </p:txBody>
      </p:sp>
      <p:pic>
        <p:nvPicPr>
          <p:cNvPr id="2" name="Flex Box The Bootstrap F 1">
            <a:hlinkClick r:id="" action="ppaction://media"/>
            <a:extLst>
              <a:ext uri="{FF2B5EF4-FFF2-40B4-BE49-F238E27FC236}">
                <a16:creationId xmlns:a16="http://schemas.microsoft.com/office/drawing/2014/main" id="{0DC1C469-133E-55F0-7353-6AAE8527EC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425" y="9842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60"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278"/>
                                        </p:tgtEl>
                                        <p:attrNameLst>
                                          <p:attrName>style.visibility</p:attrName>
                                        </p:attrNameLst>
                                      </p:cBhvr>
                                      <p:to>
                                        <p:strVal val="visible"/>
                                      </p:to>
                                    </p:set>
                                    <p:animEffect transition="in" filter="fade">
                                      <p:cBhvr>
                                        <p:cTn id="9" dur="750"/>
                                        <p:tgtEl>
                                          <p:spTgt spid="278"/>
                                        </p:tgtEl>
                                      </p:cBhvr>
                                    </p:animEffect>
                                  </p:childTnLst>
                                </p:cTn>
                              </p:par>
                              <p:par>
                                <p:cTn id="10" presetID="42" presetClass="entr" presetSubtype="0" fill="hold" grpId="0" nodeType="withEffect">
                                  <p:stCondLst>
                                    <p:cond delay="121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21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692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531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531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229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229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45" fill="hold" display="0">
                  <p:stCondLst>
                    <p:cond delay="indefinite"/>
                  </p:stCondLst>
                  <p:endCondLst>
                    <p:cond evt="onStopAudio" delay="0">
                      <p:tgtEl>
                        <p:sldTgt/>
                      </p:tgtEl>
                    </p:cond>
                  </p:endCondLst>
                </p:cTn>
                <p:tgtEl>
                  <p:spTgt spid="2"/>
                </p:tgtEl>
              </p:cMediaNode>
            </p:audio>
          </p:childTnLst>
        </p:cTn>
      </p:par>
    </p:tnLst>
    <p:bldLst>
      <p:bldP spid="4" grpId="0" animBg="1"/>
      <p:bldP spid="6" grpId="0" animBg="1"/>
      <p:bldP spid="7" grpId="0" animBg="1"/>
      <p:bldP spid="8" grpId="0" animBg="1"/>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768350" y="1910715"/>
            <a:ext cx="5014595" cy="1086485"/>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dirty="0">
                <a:solidFill>
                  <a:schemeClr val="tx1"/>
                </a:solidFill>
                <a:latin typeface="Georgia" panose="02040502050405020303" charset="0"/>
                <a:cs typeface="Georgia" panose="02040502050405020303" charset="0"/>
              </a:rPr>
              <a:t>Place a flex container anywhere on the page to align items in a specific way.</a:t>
            </a:r>
          </a:p>
        </p:txBody>
      </p:sp>
      <p:sp>
        <p:nvSpPr>
          <p:cNvPr id="278" name="Google Shape;278;p19"/>
          <p:cNvSpPr txBox="1"/>
          <p:nvPr/>
        </p:nvSpPr>
        <p:spPr>
          <a:xfrm>
            <a:off x="1537636" y="205157"/>
            <a:ext cx="9143198" cy="7670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002060"/>
                </a:solidFill>
                <a:latin typeface="Arial Rounded"/>
                <a:ea typeface="Arial Rounded"/>
                <a:cs typeface="Arial Rounded"/>
                <a:sym typeface="Arial Rounded"/>
              </a:rPr>
              <a:t>Flex Container</a:t>
            </a:r>
          </a:p>
        </p:txBody>
      </p:sp>
      <p:sp>
        <p:nvSpPr>
          <p:cNvPr id="5" name="Rounded Rectangle 4"/>
          <p:cNvSpPr/>
          <p:nvPr/>
        </p:nvSpPr>
        <p:spPr>
          <a:xfrm>
            <a:off x="6359525" y="1910715"/>
            <a:ext cx="5014595" cy="1086485"/>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dirty="0">
                <a:solidFill>
                  <a:schemeClr val="tx1"/>
                </a:solidFill>
                <a:latin typeface="Georgia" panose="02040502050405020303" charset="0"/>
                <a:cs typeface="Georgia" panose="02040502050405020303" charset="0"/>
              </a:rPr>
              <a:t>Flex container is a class .d-flex or .d-inline-flex</a:t>
            </a:r>
          </a:p>
        </p:txBody>
      </p:sp>
      <p:sp>
        <p:nvSpPr>
          <p:cNvPr id="6" name="Rounded Rectangle 5"/>
          <p:cNvSpPr/>
          <p:nvPr/>
        </p:nvSpPr>
        <p:spPr>
          <a:xfrm>
            <a:off x="768350" y="3935730"/>
            <a:ext cx="5014595" cy="1086485"/>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dirty="0">
                <a:solidFill>
                  <a:schemeClr val="tx1"/>
                </a:solidFill>
                <a:latin typeface="Georgia" panose="02040502050405020303" charset="0"/>
                <a:cs typeface="Georgia" panose="02040502050405020303" charset="0"/>
              </a:rPr>
              <a:t> Flex container with .d-flex will result in an element that takes up the whole width of its parent.</a:t>
            </a:r>
          </a:p>
        </p:txBody>
      </p:sp>
      <p:sp>
        <p:nvSpPr>
          <p:cNvPr id="7" name="Rounded Rectangle 6"/>
          <p:cNvSpPr/>
          <p:nvPr/>
        </p:nvSpPr>
        <p:spPr>
          <a:xfrm>
            <a:off x="6359525" y="3935730"/>
            <a:ext cx="5014595" cy="1086485"/>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dirty="0">
                <a:solidFill>
                  <a:schemeClr val="tx1"/>
                </a:solidFill>
                <a:latin typeface="Georgia" panose="02040502050405020303" charset="0"/>
                <a:cs typeface="Georgia" panose="02040502050405020303" charset="0"/>
              </a:rPr>
              <a:t>Flex container with .d-inline-flex will make its width vary depending on the width of its content.</a:t>
            </a:r>
          </a:p>
        </p:txBody>
      </p:sp>
      <p:pic>
        <p:nvPicPr>
          <p:cNvPr id="277" name="Google Shape;277;p19"/>
          <p:cNvPicPr preferRelativeResize="0"/>
          <p:nvPr/>
        </p:nvPicPr>
        <p:blipFill rotWithShape="1">
          <a:blip r:embed="rId5"/>
          <a:srcRect/>
          <a:stretch>
            <a:fillRect/>
          </a:stretch>
        </p:blipFill>
        <p:spPr>
          <a:xfrm>
            <a:off x="374382" y="6197959"/>
            <a:ext cx="1295801" cy="423119"/>
          </a:xfrm>
          <a:prstGeom prst="rect">
            <a:avLst/>
          </a:prstGeom>
          <a:noFill/>
          <a:ln>
            <a:noFill/>
          </a:ln>
        </p:spPr>
      </p:pic>
      <p:pic>
        <p:nvPicPr>
          <p:cNvPr id="2" name="Flex Container Place a f 1">
            <a:hlinkClick r:id="" action="ppaction://media"/>
            <a:extLst>
              <a:ext uri="{FF2B5EF4-FFF2-40B4-BE49-F238E27FC236}">
                <a16:creationId xmlns:a16="http://schemas.microsoft.com/office/drawing/2014/main" id="{015B0770-C5A2-15AC-6FCD-84DA6E1847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425" y="9842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16"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278"/>
                                        </p:tgtEl>
                                        <p:attrNameLst>
                                          <p:attrName>style.visibility</p:attrName>
                                        </p:attrNameLst>
                                      </p:cBhvr>
                                      <p:to>
                                        <p:strVal val="visible"/>
                                      </p:to>
                                    </p:set>
                                    <p:animEffect transition="in" filter="fade">
                                      <p:cBhvr>
                                        <p:cTn id="9" dur="750"/>
                                        <p:tgtEl>
                                          <p:spTgt spid="278"/>
                                        </p:tgtEl>
                                      </p:cBhvr>
                                    </p:animEffect>
                                  </p:childTnLst>
                                </p:cTn>
                              </p:par>
                              <p:par>
                                <p:cTn id="10" presetID="42" presetClass="entr" presetSubtype="0" fill="hold" grpId="0" nodeType="withEffect">
                                  <p:stCondLst>
                                    <p:cond delay="14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636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139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733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fill="hold" display="0">
                  <p:stCondLst>
                    <p:cond delay="indefinite"/>
                  </p:stCondLst>
                  <p:endCondLst>
                    <p:cond evt="onStopAudio" delay="0">
                      <p:tgtEl>
                        <p:sldTgt/>
                      </p:tgtEl>
                    </p:cond>
                  </p:endCondLst>
                </p:cTn>
                <p:tgtEl>
                  <p:spTgt spid="2"/>
                </p:tgtEl>
              </p:cMediaNode>
            </p:audio>
          </p:childTnLst>
        </p:cTn>
      </p:par>
    </p:tnLst>
    <p:bldLst>
      <p:bldP spid="4" grpId="0" animBg="1"/>
      <p:bldP spid="5"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Google Shape;278;p19"/>
          <p:cNvSpPr txBox="1"/>
          <p:nvPr/>
        </p:nvSpPr>
        <p:spPr>
          <a:xfrm>
            <a:off x="1537636" y="205157"/>
            <a:ext cx="9143198" cy="7670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002060"/>
                </a:solidFill>
                <a:latin typeface="Arial Rounded"/>
                <a:ea typeface="Arial Rounded"/>
                <a:cs typeface="Arial Rounded"/>
                <a:sym typeface="Arial Rounded"/>
              </a:rPr>
              <a:t>Flex Container Example</a:t>
            </a:r>
          </a:p>
        </p:txBody>
      </p:sp>
      <p:pic>
        <p:nvPicPr>
          <p:cNvPr id="270" name="Google Shape;270;p18"/>
          <p:cNvPicPr preferRelativeResize="0"/>
          <p:nvPr/>
        </p:nvPicPr>
        <p:blipFill rotWithShape="1">
          <a:blip r:embed="rId5"/>
          <a:srcRect l="7935" t="7158" r="7902" b="8210"/>
          <a:stretch>
            <a:fillRect/>
          </a:stretch>
        </p:blipFill>
        <p:spPr>
          <a:xfrm>
            <a:off x="491490" y="1512570"/>
            <a:ext cx="5737225" cy="4505325"/>
          </a:xfrm>
          <a:prstGeom prst="rect">
            <a:avLst/>
          </a:prstGeom>
          <a:noFill/>
          <a:ln>
            <a:noFill/>
          </a:ln>
        </p:spPr>
      </p:pic>
      <p:sp>
        <p:nvSpPr>
          <p:cNvPr id="4" name="Text Box 3"/>
          <p:cNvSpPr txBox="1"/>
          <p:nvPr/>
        </p:nvSpPr>
        <p:spPr>
          <a:xfrm>
            <a:off x="859790" y="2063750"/>
            <a:ext cx="4705350" cy="3269615"/>
          </a:xfrm>
          <a:prstGeom prst="rect">
            <a:avLst/>
          </a:prstGeom>
          <a:noFill/>
        </p:spPr>
        <p:txBody>
          <a:bodyPr wrap="square" rtlCol="0">
            <a:noAutofit/>
          </a:bodyPr>
          <a:lstStyle/>
          <a:p>
            <a:r>
              <a:rPr lang="en-US" sz="2400">
                <a:solidFill>
                  <a:schemeClr val="bg1"/>
                </a:solidFill>
                <a:latin typeface="Georgia" panose="02040502050405020303" charset="0"/>
                <a:cs typeface="Georgia" panose="02040502050405020303" charset="0"/>
              </a:rPr>
              <a:t>&lt;div class="d-flex"&gt;</a:t>
            </a:r>
          </a:p>
          <a:p>
            <a:r>
              <a:rPr lang="en-US" sz="2400">
                <a:solidFill>
                  <a:schemeClr val="bg1"/>
                </a:solidFill>
                <a:latin typeface="Georgia" panose="02040502050405020303" charset="0"/>
                <a:cs typeface="Georgia" panose="02040502050405020303" charset="0"/>
              </a:rPr>
              <a:t>  I'm a flexbox container.</a:t>
            </a:r>
          </a:p>
          <a:p>
            <a:r>
              <a:rPr lang="en-US" sz="2400">
                <a:solidFill>
                  <a:schemeClr val="bg1"/>
                </a:solidFill>
                <a:latin typeface="Georgia" panose="02040502050405020303" charset="0"/>
                <a:cs typeface="Georgia" panose="02040502050405020303" charset="0"/>
              </a:rPr>
              <a:t>&lt;/div&gt;</a:t>
            </a:r>
          </a:p>
          <a:p>
            <a:endParaRPr lang="en-US" sz="2400">
              <a:solidFill>
                <a:schemeClr val="bg1"/>
              </a:solidFill>
              <a:latin typeface="Georgia" panose="02040502050405020303" charset="0"/>
              <a:cs typeface="Georgia" panose="02040502050405020303" charset="0"/>
            </a:endParaRPr>
          </a:p>
          <a:p>
            <a:r>
              <a:rPr lang="en-US" sz="2400">
                <a:solidFill>
                  <a:schemeClr val="bg1"/>
                </a:solidFill>
                <a:latin typeface="Georgia" panose="02040502050405020303" charset="0"/>
                <a:cs typeface="Georgia" panose="02040502050405020303" charset="0"/>
              </a:rPr>
              <a:t>&lt;div class="d-inline-flex"&gt;</a:t>
            </a:r>
          </a:p>
          <a:p>
            <a:r>
              <a:rPr lang="en-US" sz="2400">
                <a:solidFill>
                  <a:schemeClr val="bg1"/>
                </a:solidFill>
                <a:latin typeface="Georgia" panose="02040502050405020303" charset="0"/>
                <a:cs typeface="Georgia" panose="02040502050405020303" charset="0"/>
              </a:rPr>
              <a:t>  I'm an inline flexbox container. </a:t>
            </a:r>
          </a:p>
          <a:p>
            <a:r>
              <a:rPr lang="en-US" sz="2400">
                <a:solidFill>
                  <a:schemeClr val="bg1"/>
                </a:solidFill>
                <a:latin typeface="Georgia" panose="02040502050405020303" charset="0"/>
                <a:cs typeface="Georgia" panose="02040502050405020303" charset="0"/>
              </a:rPr>
              <a:t>&lt;/div&gt;</a:t>
            </a:r>
          </a:p>
        </p:txBody>
      </p:sp>
      <p:graphicFrame>
        <p:nvGraphicFramePr>
          <p:cNvPr id="5" name="Object 4"/>
          <p:cNvGraphicFramePr/>
          <p:nvPr/>
        </p:nvGraphicFramePr>
        <p:xfrm>
          <a:off x="6762115" y="2346960"/>
          <a:ext cx="4963160" cy="1630045"/>
        </p:xfrm>
        <a:graphic>
          <a:graphicData uri="http://schemas.openxmlformats.org/presentationml/2006/ole">
            <mc:AlternateContent xmlns:mc="http://schemas.openxmlformats.org/markup-compatibility/2006">
              <mc:Choice xmlns:v="urn:schemas-microsoft-com:vml" Requires="v">
                <p:oleObj r:id="rId6" imgW="6000750" imgH="1628775" progId="Paint.Picture">
                  <p:embed/>
                </p:oleObj>
              </mc:Choice>
              <mc:Fallback>
                <p:oleObj r:id="rId6" imgW="6000750" imgH="1628775" progId="Paint.Picture">
                  <p:embed/>
                  <p:pic>
                    <p:nvPicPr>
                      <p:cNvPr id="0" name="Picture 5"/>
                      <p:cNvPicPr/>
                      <p:nvPr/>
                    </p:nvPicPr>
                    <p:blipFill>
                      <a:blip r:embed="rId7"/>
                      <a:stretch>
                        <a:fillRect/>
                      </a:stretch>
                    </p:blipFill>
                    <p:spPr>
                      <a:xfrm>
                        <a:off x="6762115" y="2346960"/>
                        <a:ext cx="4963160" cy="1630045"/>
                      </a:xfrm>
                      <a:prstGeom prst="rect">
                        <a:avLst/>
                      </a:prstGeom>
                    </p:spPr>
                  </p:pic>
                </p:oleObj>
              </mc:Fallback>
            </mc:AlternateContent>
          </a:graphicData>
        </a:graphic>
      </p:graphicFrame>
      <p:pic>
        <p:nvPicPr>
          <p:cNvPr id="277" name="Google Shape;277;p19"/>
          <p:cNvPicPr preferRelativeResize="0"/>
          <p:nvPr/>
        </p:nvPicPr>
        <p:blipFill rotWithShape="1">
          <a:blip r:embed="rId8"/>
          <a:srcRect/>
          <a:stretch>
            <a:fillRect/>
          </a:stretch>
        </p:blipFill>
        <p:spPr>
          <a:xfrm>
            <a:off x="374382" y="6204309"/>
            <a:ext cx="1295801" cy="423119"/>
          </a:xfrm>
          <a:prstGeom prst="rect">
            <a:avLst/>
          </a:prstGeom>
          <a:noFill/>
          <a:ln>
            <a:noFill/>
          </a:ln>
        </p:spPr>
      </p:pic>
      <p:pic>
        <p:nvPicPr>
          <p:cNvPr id="2" name="Flex Container Example T 1">
            <a:hlinkClick r:id="" action="ppaction://media"/>
            <a:extLst>
              <a:ext uri="{FF2B5EF4-FFF2-40B4-BE49-F238E27FC236}">
                <a16:creationId xmlns:a16="http://schemas.microsoft.com/office/drawing/2014/main" id="{78A81D84-C4DB-E113-4833-614ACEBDC18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8425" y="9842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2"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278"/>
                                        </p:tgtEl>
                                        <p:attrNameLst>
                                          <p:attrName>style.visibility</p:attrName>
                                        </p:attrNameLst>
                                      </p:cBhvr>
                                      <p:to>
                                        <p:strVal val="visible"/>
                                      </p:to>
                                    </p:set>
                                    <p:animEffect transition="in" filter="fade">
                                      <p:cBhvr>
                                        <p:cTn id="9" dur="750"/>
                                        <p:tgtEl>
                                          <p:spTgt spid="278"/>
                                        </p:tgtEl>
                                      </p:cBhvr>
                                    </p:animEffect>
                                  </p:childTnLst>
                                </p:cTn>
                              </p:par>
                              <p:par>
                                <p:cTn id="10" presetID="2" presetClass="entr" presetSubtype="4" fill="hold" nodeType="withEffect">
                                  <p:stCondLst>
                                    <p:cond delay="2060"/>
                                  </p:stCondLst>
                                  <p:childTnLst>
                                    <p:set>
                                      <p:cBhvr>
                                        <p:cTn id="11" dur="1" fill="hold">
                                          <p:stCondLst>
                                            <p:cond delay="0"/>
                                          </p:stCondLst>
                                        </p:cTn>
                                        <p:tgtEl>
                                          <p:spTgt spid="270"/>
                                        </p:tgtEl>
                                        <p:attrNameLst>
                                          <p:attrName>style.visibility</p:attrName>
                                        </p:attrNameLst>
                                      </p:cBhvr>
                                      <p:to>
                                        <p:strVal val="visible"/>
                                      </p:to>
                                    </p:set>
                                    <p:anim calcmode="lin" valueType="num">
                                      <p:cBhvr additive="base">
                                        <p:cTn id="12" dur="500"/>
                                        <p:tgtEl>
                                          <p:spTgt spid="270"/>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6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8"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Google Shape;278;p19"/>
          <p:cNvSpPr txBox="1"/>
          <p:nvPr/>
        </p:nvSpPr>
        <p:spPr>
          <a:xfrm>
            <a:off x="1537636" y="205157"/>
            <a:ext cx="9143198" cy="7670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002060"/>
                </a:solidFill>
                <a:latin typeface="Arial Rounded"/>
                <a:ea typeface="Arial Rounded"/>
                <a:cs typeface="Arial Rounded"/>
                <a:sym typeface="Arial Rounded"/>
              </a:rPr>
              <a:t>Direction Of Flex Items</a:t>
            </a:r>
          </a:p>
        </p:txBody>
      </p:sp>
      <p:sp>
        <p:nvSpPr>
          <p:cNvPr id="4" name="Rounded Rectangle 3"/>
          <p:cNvSpPr/>
          <p:nvPr/>
        </p:nvSpPr>
        <p:spPr>
          <a:xfrm>
            <a:off x="1800225" y="1213485"/>
            <a:ext cx="7106920" cy="113220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l">
              <a:lnSpc>
                <a:spcPct val="150000"/>
              </a:lnSpc>
            </a:pPr>
            <a:r>
              <a:rPr lang="en-US" dirty="0">
                <a:latin typeface="Georgia" panose="02040502050405020303" charset="0"/>
                <a:cs typeface="Georgia" panose="02040502050405020303" charset="0"/>
              </a:rPr>
              <a:t>  Align horizontally from left to right as a default </a:t>
            </a:r>
            <a:r>
              <a:rPr lang="en-US" dirty="0" err="1">
                <a:latin typeface="Georgia" panose="02040502050405020303" charset="0"/>
                <a:cs typeface="Georgia" panose="02040502050405020303" charset="0"/>
              </a:rPr>
              <a:t>behaviour</a:t>
            </a:r>
            <a:endParaRPr lang="en-US" dirty="0">
              <a:latin typeface="Georgia" panose="02040502050405020303" charset="0"/>
              <a:cs typeface="Georgia" panose="02040502050405020303" charset="0"/>
            </a:endParaRPr>
          </a:p>
        </p:txBody>
      </p:sp>
      <p:pic>
        <p:nvPicPr>
          <p:cNvPr id="270" name="Google Shape;270;p18"/>
          <p:cNvPicPr preferRelativeResize="0"/>
          <p:nvPr/>
        </p:nvPicPr>
        <p:blipFill rotWithShape="1">
          <a:blip r:embed="rId5"/>
          <a:srcRect l="7935" t="7158" r="7902" b="8210"/>
          <a:stretch>
            <a:fillRect/>
          </a:stretch>
        </p:blipFill>
        <p:spPr>
          <a:xfrm>
            <a:off x="1800225" y="2988310"/>
            <a:ext cx="4562475" cy="2961005"/>
          </a:xfrm>
          <a:prstGeom prst="rect">
            <a:avLst/>
          </a:prstGeom>
          <a:noFill/>
          <a:ln>
            <a:noFill/>
          </a:ln>
        </p:spPr>
      </p:pic>
      <p:graphicFrame>
        <p:nvGraphicFramePr>
          <p:cNvPr id="5" name="Object 4"/>
          <p:cNvGraphicFramePr/>
          <p:nvPr/>
        </p:nvGraphicFramePr>
        <p:xfrm>
          <a:off x="6640195" y="3779520"/>
          <a:ext cx="5128895" cy="724535"/>
        </p:xfrm>
        <a:graphic>
          <a:graphicData uri="http://schemas.openxmlformats.org/presentationml/2006/ole">
            <mc:AlternateContent xmlns:mc="http://schemas.openxmlformats.org/markup-compatibility/2006">
              <mc:Choice xmlns:v="urn:schemas-microsoft-com:vml" Requires="v">
                <p:oleObj r:id="rId6" imgW="5124450" imgH="723900" progId="Paint.Picture">
                  <p:embed/>
                </p:oleObj>
              </mc:Choice>
              <mc:Fallback>
                <p:oleObj r:id="rId6" imgW="5124450" imgH="723900" progId="Paint.Picture">
                  <p:embed/>
                  <p:pic>
                    <p:nvPicPr>
                      <p:cNvPr id="0" name="Picture 5"/>
                      <p:cNvPicPr/>
                      <p:nvPr/>
                    </p:nvPicPr>
                    <p:blipFill>
                      <a:blip r:embed="rId7"/>
                      <a:stretch>
                        <a:fillRect/>
                      </a:stretch>
                    </p:blipFill>
                    <p:spPr>
                      <a:xfrm>
                        <a:off x="6640195" y="3779520"/>
                        <a:ext cx="5128895" cy="724535"/>
                      </a:xfrm>
                      <a:prstGeom prst="rect">
                        <a:avLst/>
                      </a:prstGeom>
                    </p:spPr>
                  </p:pic>
                </p:oleObj>
              </mc:Fallback>
            </mc:AlternateContent>
          </a:graphicData>
        </a:graphic>
      </p:graphicFrame>
      <p:sp>
        <p:nvSpPr>
          <p:cNvPr id="7" name="Text Box 6"/>
          <p:cNvSpPr txBox="1"/>
          <p:nvPr/>
        </p:nvSpPr>
        <p:spPr>
          <a:xfrm>
            <a:off x="2300605" y="3272790"/>
            <a:ext cx="3292475" cy="2536190"/>
          </a:xfrm>
          <a:prstGeom prst="rect">
            <a:avLst/>
          </a:prstGeom>
          <a:noFill/>
        </p:spPr>
        <p:txBody>
          <a:bodyPr wrap="square" rtlCol="0">
            <a:noAutofit/>
          </a:bodyPr>
          <a:lstStyle/>
          <a:p>
            <a:pPr>
              <a:lnSpc>
                <a:spcPct val="150000"/>
              </a:lnSpc>
            </a:pPr>
            <a:r>
              <a:rPr lang="en-US">
                <a:solidFill>
                  <a:schemeClr val="bg1"/>
                </a:solidFill>
              </a:rPr>
              <a:t>&lt;div class="d-flex"&gt;</a:t>
            </a:r>
          </a:p>
          <a:p>
            <a:pPr>
              <a:lnSpc>
                <a:spcPct val="150000"/>
              </a:lnSpc>
            </a:pPr>
            <a:r>
              <a:rPr lang="en-US">
                <a:solidFill>
                  <a:schemeClr val="bg1"/>
                </a:solidFill>
              </a:rPr>
              <a:t>  &lt;div&gt;Flex item 1&lt;/div&gt;</a:t>
            </a:r>
          </a:p>
          <a:p>
            <a:pPr>
              <a:lnSpc>
                <a:spcPct val="150000"/>
              </a:lnSpc>
            </a:pPr>
            <a:r>
              <a:rPr lang="en-US">
                <a:solidFill>
                  <a:schemeClr val="bg1"/>
                </a:solidFill>
              </a:rPr>
              <a:t>  &lt;div&gt;Flex item 2&lt;/div&gt;</a:t>
            </a:r>
          </a:p>
          <a:p>
            <a:pPr>
              <a:lnSpc>
                <a:spcPct val="150000"/>
              </a:lnSpc>
            </a:pPr>
            <a:r>
              <a:rPr lang="en-US">
                <a:solidFill>
                  <a:schemeClr val="bg1"/>
                </a:solidFill>
              </a:rPr>
              <a:t>  &lt;div&gt;Flex item 3&lt;/div&gt;</a:t>
            </a:r>
          </a:p>
          <a:p>
            <a:pPr>
              <a:lnSpc>
                <a:spcPct val="150000"/>
              </a:lnSpc>
            </a:pPr>
            <a:r>
              <a:rPr lang="en-US">
                <a:solidFill>
                  <a:schemeClr val="bg1"/>
                </a:solidFill>
              </a:rPr>
              <a:t>&lt;/div&gt;</a:t>
            </a:r>
          </a:p>
        </p:txBody>
      </p:sp>
      <p:pic>
        <p:nvPicPr>
          <p:cNvPr id="277" name="Google Shape;277;p19"/>
          <p:cNvPicPr preferRelativeResize="0"/>
          <p:nvPr/>
        </p:nvPicPr>
        <p:blipFill rotWithShape="1">
          <a:blip r:embed="rId8"/>
          <a:srcRect/>
          <a:stretch>
            <a:fillRect/>
          </a:stretch>
        </p:blipFill>
        <p:spPr>
          <a:xfrm>
            <a:off x="374382" y="6204309"/>
            <a:ext cx="1295801" cy="423119"/>
          </a:xfrm>
          <a:prstGeom prst="rect">
            <a:avLst/>
          </a:prstGeom>
          <a:noFill/>
          <a:ln>
            <a:noFill/>
          </a:ln>
        </p:spPr>
      </p:pic>
      <p:pic>
        <p:nvPicPr>
          <p:cNvPr id="2" name="Direction Of Flex Items 1">
            <a:hlinkClick r:id="" action="ppaction://media"/>
            <a:extLst>
              <a:ext uri="{FF2B5EF4-FFF2-40B4-BE49-F238E27FC236}">
                <a16:creationId xmlns:a16="http://schemas.microsoft.com/office/drawing/2014/main" id="{68847E50-C04C-AADE-9B75-E76A0A9E8E5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8425" y="9842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01"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278"/>
                                        </p:tgtEl>
                                        <p:attrNameLst>
                                          <p:attrName>style.visibility</p:attrName>
                                        </p:attrNameLst>
                                      </p:cBhvr>
                                      <p:to>
                                        <p:strVal val="visible"/>
                                      </p:to>
                                    </p:set>
                                    <p:animEffect transition="in" filter="fade">
                                      <p:cBhvr>
                                        <p:cTn id="9" dur="750"/>
                                        <p:tgtEl>
                                          <p:spTgt spid="278"/>
                                        </p:tgtEl>
                                      </p:cBhvr>
                                    </p:animEffect>
                                  </p:childTnLst>
                                </p:cTn>
                              </p:par>
                              <p:par>
                                <p:cTn id="10" presetID="42" presetClass="entr" presetSubtype="0" fill="hold" grpId="0" nodeType="withEffect">
                                  <p:stCondLst>
                                    <p:cond delay="18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6600"/>
                                  </p:stCondLst>
                                  <p:childTnLst>
                                    <p:set>
                                      <p:cBhvr>
                                        <p:cTn id="16" dur="1" fill="hold">
                                          <p:stCondLst>
                                            <p:cond delay="0"/>
                                          </p:stCondLst>
                                        </p:cTn>
                                        <p:tgtEl>
                                          <p:spTgt spid="270"/>
                                        </p:tgtEl>
                                        <p:attrNameLst>
                                          <p:attrName>style.visibility</p:attrName>
                                        </p:attrNameLst>
                                      </p:cBhvr>
                                      <p:to>
                                        <p:strVal val="visible"/>
                                      </p:to>
                                    </p:set>
                                    <p:anim calcmode="lin" valueType="num">
                                      <p:cBhvr additive="base">
                                        <p:cTn id="17" dur="500"/>
                                        <p:tgtEl>
                                          <p:spTgt spid="270"/>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66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1" fill="hold" display="0">
                  <p:stCondLst>
                    <p:cond delay="indefinite"/>
                  </p:stCondLst>
                  <p:endCondLst>
                    <p:cond evt="onStopAudio" delay="0">
                      <p:tgtEl>
                        <p:sldTgt/>
                      </p:tgtEl>
                    </p:cond>
                  </p:endCondLst>
                </p:cTn>
                <p:tgtEl>
                  <p:spTgt spid="2"/>
                </p:tgtEl>
              </p:cMediaNode>
            </p:audio>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Google Shape;278;p19"/>
          <p:cNvSpPr txBox="1"/>
          <p:nvPr/>
        </p:nvSpPr>
        <p:spPr>
          <a:xfrm>
            <a:off x="1537636" y="205157"/>
            <a:ext cx="9143198" cy="7670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002060"/>
                </a:solidFill>
                <a:latin typeface="Arial Rounded"/>
                <a:ea typeface="Arial Rounded"/>
                <a:cs typeface="Arial Rounded"/>
                <a:sym typeface="Arial Rounded"/>
              </a:rPr>
              <a:t>Direction Of Flex Items</a:t>
            </a:r>
          </a:p>
        </p:txBody>
      </p:sp>
      <p:pic>
        <p:nvPicPr>
          <p:cNvPr id="277" name="Google Shape;277;p19"/>
          <p:cNvPicPr preferRelativeResize="0"/>
          <p:nvPr/>
        </p:nvPicPr>
        <p:blipFill rotWithShape="1">
          <a:blip r:embed="rId5"/>
          <a:srcRect/>
          <a:stretch>
            <a:fillRect/>
          </a:stretch>
        </p:blipFill>
        <p:spPr>
          <a:xfrm>
            <a:off x="374382" y="6204309"/>
            <a:ext cx="1295801" cy="423119"/>
          </a:xfrm>
          <a:prstGeom prst="rect">
            <a:avLst/>
          </a:prstGeom>
          <a:noFill/>
          <a:ln>
            <a:noFill/>
          </a:ln>
        </p:spPr>
      </p:pic>
      <p:sp>
        <p:nvSpPr>
          <p:cNvPr id="4" name="Rounded Rectangle 3"/>
          <p:cNvSpPr/>
          <p:nvPr/>
        </p:nvSpPr>
        <p:spPr>
          <a:xfrm>
            <a:off x="1434465" y="1286510"/>
            <a:ext cx="8946515" cy="113220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lnSpc>
                <a:spcPct val="150000"/>
              </a:lnSpc>
            </a:pPr>
            <a:r>
              <a:rPr lang="en-US" dirty="0">
                <a:latin typeface="Georgia" panose="02040502050405020303" charset="0"/>
                <a:cs typeface="Georgia" panose="02040502050405020303" charset="0"/>
              </a:rPr>
              <a:t>To have the items align from right to left you need to use the .flex-row-reverse class.</a:t>
            </a:r>
          </a:p>
        </p:txBody>
      </p:sp>
      <p:pic>
        <p:nvPicPr>
          <p:cNvPr id="270" name="Google Shape;270;p18"/>
          <p:cNvPicPr preferRelativeResize="0"/>
          <p:nvPr/>
        </p:nvPicPr>
        <p:blipFill rotWithShape="1">
          <a:blip r:embed="rId6"/>
          <a:srcRect l="7935" t="7158" r="7902" b="8210"/>
          <a:stretch>
            <a:fillRect/>
          </a:stretch>
        </p:blipFill>
        <p:spPr>
          <a:xfrm>
            <a:off x="1279525" y="2988310"/>
            <a:ext cx="4562475" cy="3216275"/>
          </a:xfrm>
          <a:prstGeom prst="rect">
            <a:avLst/>
          </a:prstGeom>
          <a:noFill/>
          <a:ln>
            <a:noFill/>
          </a:ln>
        </p:spPr>
      </p:pic>
      <p:sp>
        <p:nvSpPr>
          <p:cNvPr id="5" name="Text Box 4"/>
          <p:cNvSpPr txBox="1"/>
          <p:nvPr/>
        </p:nvSpPr>
        <p:spPr>
          <a:xfrm>
            <a:off x="1434465" y="3360420"/>
            <a:ext cx="4406900" cy="2472055"/>
          </a:xfrm>
          <a:prstGeom prst="rect">
            <a:avLst/>
          </a:prstGeom>
          <a:noFill/>
        </p:spPr>
        <p:txBody>
          <a:bodyPr wrap="square" rtlCol="0">
            <a:noAutofit/>
          </a:bodyPr>
          <a:lstStyle/>
          <a:p>
            <a:pPr>
              <a:lnSpc>
                <a:spcPct val="150000"/>
              </a:lnSpc>
            </a:pPr>
            <a:r>
              <a:rPr lang="en-US" sz="2000" dirty="0">
                <a:solidFill>
                  <a:schemeClr val="bg1"/>
                </a:solidFill>
                <a:latin typeface="Georgia" panose="02040502050405020303" charset="0"/>
                <a:cs typeface="Georgia" panose="02040502050405020303" charset="0"/>
              </a:rPr>
              <a:t>&lt;div class="d-flex flex-row-reverse"&gt;</a:t>
            </a:r>
          </a:p>
          <a:p>
            <a:pPr>
              <a:lnSpc>
                <a:spcPct val="150000"/>
              </a:lnSpc>
            </a:pPr>
            <a:r>
              <a:rPr lang="en-US" sz="2000" dirty="0">
                <a:solidFill>
                  <a:schemeClr val="bg1"/>
                </a:solidFill>
                <a:latin typeface="Georgia" panose="02040502050405020303" charset="0"/>
                <a:cs typeface="Georgia" panose="02040502050405020303" charset="0"/>
              </a:rPr>
              <a:t>  &lt;div&gt;Flex item 1&lt;/div&gt;</a:t>
            </a:r>
          </a:p>
          <a:p>
            <a:pPr>
              <a:lnSpc>
                <a:spcPct val="150000"/>
              </a:lnSpc>
            </a:pPr>
            <a:r>
              <a:rPr lang="en-US" sz="2000" dirty="0">
                <a:solidFill>
                  <a:schemeClr val="bg1"/>
                </a:solidFill>
                <a:latin typeface="Georgia" panose="02040502050405020303" charset="0"/>
                <a:cs typeface="Georgia" panose="02040502050405020303" charset="0"/>
              </a:rPr>
              <a:t>  &lt;div&gt;Flex item 2&lt;/div&gt;</a:t>
            </a:r>
          </a:p>
          <a:p>
            <a:pPr>
              <a:lnSpc>
                <a:spcPct val="150000"/>
              </a:lnSpc>
            </a:pPr>
            <a:r>
              <a:rPr lang="en-US" sz="2000" dirty="0">
                <a:solidFill>
                  <a:schemeClr val="bg1"/>
                </a:solidFill>
                <a:latin typeface="Georgia" panose="02040502050405020303" charset="0"/>
                <a:cs typeface="Georgia" panose="02040502050405020303" charset="0"/>
              </a:rPr>
              <a:t>  &lt;div&gt;Flex item 3&lt;/div&gt;</a:t>
            </a:r>
          </a:p>
          <a:p>
            <a:pPr>
              <a:lnSpc>
                <a:spcPct val="150000"/>
              </a:lnSpc>
            </a:pPr>
            <a:r>
              <a:rPr lang="en-US" sz="2000" dirty="0">
                <a:solidFill>
                  <a:schemeClr val="bg1"/>
                </a:solidFill>
                <a:latin typeface="Georgia" panose="02040502050405020303" charset="0"/>
                <a:cs typeface="Georgia" panose="02040502050405020303" charset="0"/>
              </a:rPr>
              <a:t>&lt;/div&gt;</a:t>
            </a:r>
          </a:p>
        </p:txBody>
      </p:sp>
      <p:graphicFrame>
        <p:nvGraphicFramePr>
          <p:cNvPr id="8" name="Object 7"/>
          <p:cNvGraphicFramePr/>
          <p:nvPr/>
        </p:nvGraphicFramePr>
        <p:xfrm>
          <a:off x="6278880" y="3896995"/>
          <a:ext cx="5137785" cy="705485"/>
        </p:xfrm>
        <a:graphic>
          <a:graphicData uri="http://schemas.openxmlformats.org/presentationml/2006/ole">
            <mc:AlternateContent xmlns:mc="http://schemas.openxmlformats.org/markup-compatibility/2006">
              <mc:Choice xmlns:v="urn:schemas-microsoft-com:vml" Requires="v">
                <p:oleObj r:id="rId7" imgW="5133975" imgH="704850" progId="Paint.Picture">
                  <p:embed/>
                </p:oleObj>
              </mc:Choice>
              <mc:Fallback>
                <p:oleObj r:id="rId7" imgW="5133975" imgH="704850" progId="Paint.Picture">
                  <p:embed/>
                  <p:pic>
                    <p:nvPicPr>
                      <p:cNvPr id="0" name="Picture 8"/>
                      <p:cNvPicPr/>
                      <p:nvPr/>
                    </p:nvPicPr>
                    <p:blipFill>
                      <a:blip r:embed="rId8"/>
                      <a:stretch>
                        <a:fillRect/>
                      </a:stretch>
                    </p:blipFill>
                    <p:spPr>
                      <a:xfrm>
                        <a:off x="6278880" y="3896995"/>
                        <a:ext cx="5137785" cy="705485"/>
                      </a:xfrm>
                      <a:prstGeom prst="rect">
                        <a:avLst/>
                      </a:prstGeom>
                    </p:spPr>
                  </p:pic>
                </p:oleObj>
              </mc:Fallback>
            </mc:AlternateContent>
          </a:graphicData>
        </a:graphic>
      </p:graphicFrame>
      <p:pic>
        <p:nvPicPr>
          <p:cNvPr id="2" name="Direction Of Flex Items 1 (1)">
            <a:hlinkClick r:id="" action="ppaction://media"/>
            <a:extLst>
              <a:ext uri="{FF2B5EF4-FFF2-40B4-BE49-F238E27FC236}">
                <a16:creationId xmlns:a16="http://schemas.microsoft.com/office/drawing/2014/main" id="{74D26CA3-1ECB-2827-23AC-D844BBA5C58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8425" y="9842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4"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278"/>
                                        </p:tgtEl>
                                        <p:attrNameLst>
                                          <p:attrName>style.visibility</p:attrName>
                                        </p:attrNameLst>
                                      </p:cBhvr>
                                      <p:to>
                                        <p:strVal val="visible"/>
                                      </p:to>
                                    </p:set>
                                    <p:animEffect transition="in" filter="fade">
                                      <p:cBhvr>
                                        <p:cTn id="9" dur="750"/>
                                        <p:tgtEl>
                                          <p:spTgt spid="278"/>
                                        </p:tgtEl>
                                      </p:cBhvr>
                                    </p:animEffect>
                                  </p:childTnLst>
                                </p:cTn>
                              </p:par>
                              <p:par>
                                <p:cTn id="10" presetID="42" presetClass="entr" presetSubtype="0" fill="hold" grpId="0" nodeType="withEffect">
                                  <p:stCondLst>
                                    <p:cond delay="169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8910"/>
                                  </p:stCondLst>
                                  <p:childTnLst>
                                    <p:set>
                                      <p:cBhvr>
                                        <p:cTn id="16" dur="1" fill="hold">
                                          <p:stCondLst>
                                            <p:cond delay="0"/>
                                          </p:stCondLst>
                                        </p:cTn>
                                        <p:tgtEl>
                                          <p:spTgt spid="270"/>
                                        </p:tgtEl>
                                        <p:attrNameLst>
                                          <p:attrName>style.visibility</p:attrName>
                                        </p:attrNameLst>
                                      </p:cBhvr>
                                      <p:to>
                                        <p:strVal val="visible"/>
                                      </p:to>
                                    </p:set>
                                    <p:anim calcmode="lin" valueType="num">
                                      <p:cBhvr additive="base">
                                        <p:cTn id="17" dur="500"/>
                                        <p:tgtEl>
                                          <p:spTgt spid="270"/>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891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1" fill="hold" display="0">
                  <p:stCondLst>
                    <p:cond delay="indefinite"/>
                  </p:stCondLst>
                  <p:endCondLst>
                    <p:cond evt="onStopAudio" delay="0">
                      <p:tgtEl>
                        <p:sldTgt/>
                      </p:tgtEl>
                    </p:cond>
                  </p:endCondLst>
                </p:cTn>
                <p:tgtEl>
                  <p:spTgt spid="2"/>
                </p:tgtEl>
              </p:cMediaNode>
            </p:audio>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785110" y="1374775"/>
            <a:ext cx="6360795" cy="88836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l">
              <a:lnSpc>
                <a:spcPct val="150000"/>
              </a:lnSpc>
            </a:pPr>
            <a:endParaRPr lang="en-US">
              <a:latin typeface="Georgia" panose="02040502050405020303" charset="0"/>
              <a:cs typeface="Georgia" panose="02040502050405020303" charset="0"/>
            </a:endParaRPr>
          </a:p>
        </p:txBody>
      </p:sp>
      <p:sp>
        <p:nvSpPr>
          <p:cNvPr id="278" name="Google Shape;278;p19"/>
          <p:cNvSpPr txBox="1"/>
          <p:nvPr/>
        </p:nvSpPr>
        <p:spPr>
          <a:xfrm>
            <a:off x="1537636" y="205157"/>
            <a:ext cx="9143198" cy="7670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002060"/>
                </a:solidFill>
                <a:latin typeface="Arial Rounded"/>
                <a:ea typeface="Arial Rounded"/>
                <a:cs typeface="Arial Rounded"/>
                <a:sym typeface="Arial Rounded"/>
              </a:rPr>
              <a:t>Direction Of Flex Items</a:t>
            </a:r>
          </a:p>
        </p:txBody>
      </p:sp>
      <p:sp>
        <p:nvSpPr>
          <p:cNvPr id="5" name="Text Box 4"/>
          <p:cNvSpPr txBox="1"/>
          <p:nvPr/>
        </p:nvSpPr>
        <p:spPr>
          <a:xfrm>
            <a:off x="3190875" y="1530350"/>
            <a:ext cx="5410200" cy="749935"/>
          </a:xfrm>
          <a:prstGeom prst="rect">
            <a:avLst/>
          </a:prstGeom>
          <a:noFill/>
        </p:spPr>
        <p:txBody>
          <a:bodyPr wrap="square" rtlCol="0" anchor="t">
            <a:noAutofit/>
          </a:bodyPr>
          <a:lstStyle/>
          <a:p>
            <a:pPr algn="l"/>
            <a:r>
              <a:rPr lang="en-US" dirty="0">
                <a:latin typeface="Georgia" panose="02040502050405020303" charset="0"/>
                <a:cs typeface="Georgia" panose="02040502050405020303" charset="0"/>
              </a:rPr>
              <a:t>T</a:t>
            </a:r>
            <a:r>
              <a:rPr lang="en-US" dirty="0"/>
              <a:t>o align the items vertically use the class .flex-column.</a:t>
            </a:r>
          </a:p>
        </p:txBody>
      </p:sp>
      <p:pic>
        <p:nvPicPr>
          <p:cNvPr id="270" name="Google Shape;270;p18"/>
          <p:cNvPicPr preferRelativeResize="0"/>
          <p:nvPr/>
        </p:nvPicPr>
        <p:blipFill rotWithShape="1">
          <a:blip r:embed="rId5"/>
          <a:srcRect l="7935" t="7158" r="7902" b="8210"/>
          <a:stretch>
            <a:fillRect/>
          </a:stretch>
        </p:blipFill>
        <p:spPr>
          <a:xfrm>
            <a:off x="879475" y="2666365"/>
            <a:ext cx="4562475" cy="2573020"/>
          </a:xfrm>
          <a:prstGeom prst="rect">
            <a:avLst/>
          </a:prstGeom>
          <a:noFill/>
          <a:ln>
            <a:noFill/>
          </a:ln>
        </p:spPr>
      </p:pic>
      <p:sp>
        <p:nvSpPr>
          <p:cNvPr id="6" name="Text Box 5"/>
          <p:cNvSpPr txBox="1"/>
          <p:nvPr/>
        </p:nvSpPr>
        <p:spPr>
          <a:xfrm>
            <a:off x="1345565" y="2839085"/>
            <a:ext cx="3617595" cy="2212975"/>
          </a:xfrm>
          <a:prstGeom prst="rect">
            <a:avLst/>
          </a:prstGeom>
          <a:noFill/>
        </p:spPr>
        <p:txBody>
          <a:bodyPr wrap="square" rtlCol="0">
            <a:noAutofit/>
          </a:bodyPr>
          <a:lstStyle/>
          <a:p>
            <a:pPr>
              <a:lnSpc>
                <a:spcPct val="150000"/>
              </a:lnSpc>
            </a:pPr>
            <a:r>
              <a:rPr lang="en-US">
                <a:solidFill>
                  <a:schemeClr val="bg1"/>
                </a:solidFill>
                <a:latin typeface="Georgia" panose="02040502050405020303" charset="0"/>
                <a:cs typeface="Georgia" panose="02040502050405020303" charset="0"/>
              </a:rPr>
              <a:t>&lt;div class="d-flex flex-column"&gt;</a:t>
            </a:r>
          </a:p>
          <a:p>
            <a:pPr>
              <a:lnSpc>
                <a:spcPct val="150000"/>
              </a:lnSpc>
            </a:pPr>
            <a:r>
              <a:rPr lang="en-US">
                <a:solidFill>
                  <a:schemeClr val="bg1"/>
                </a:solidFill>
                <a:latin typeface="Georgia" panose="02040502050405020303" charset="0"/>
                <a:cs typeface="Georgia" panose="02040502050405020303" charset="0"/>
              </a:rPr>
              <a:t>  &lt;div&gt;Flex item 1&lt;/div&gt;</a:t>
            </a:r>
          </a:p>
          <a:p>
            <a:pPr>
              <a:lnSpc>
                <a:spcPct val="150000"/>
              </a:lnSpc>
            </a:pPr>
            <a:r>
              <a:rPr lang="en-US">
                <a:solidFill>
                  <a:schemeClr val="bg1"/>
                </a:solidFill>
                <a:latin typeface="Georgia" panose="02040502050405020303" charset="0"/>
                <a:cs typeface="Georgia" panose="02040502050405020303" charset="0"/>
              </a:rPr>
              <a:t>  &lt;div&gt;Flex item 2&lt;/div&gt;</a:t>
            </a:r>
          </a:p>
          <a:p>
            <a:pPr>
              <a:lnSpc>
                <a:spcPct val="150000"/>
              </a:lnSpc>
            </a:pPr>
            <a:r>
              <a:rPr lang="en-US">
                <a:solidFill>
                  <a:schemeClr val="bg1"/>
                </a:solidFill>
                <a:latin typeface="Georgia" panose="02040502050405020303" charset="0"/>
                <a:cs typeface="Georgia" panose="02040502050405020303" charset="0"/>
              </a:rPr>
              <a:t>  &lt;div&gt;Flex item 3&lt;/div&gt;</a:t>
            </a:r>
          </a:p>
          <a:p>
            <a:r>
              <a:rPr lang="en-US">
                <a:solidFill>
                  <a:schemeClr val="bg1"/>
                </a:solidFill>
              </a:rPr>
              <a:t>&lt;/div&gt;</a:t>
            </a:r>
          </a:p>
        </p:txBody>
      </p:sp>
      <p:graphicFrame>
        <p:nvGraphicFramePr>
          <p:cNvPr id="7" name="Object 6"/>
          <p:cNvGraphicFramePr/>
          <p:nvPr/>
        </p:nvGraphicFramePr>
        <p:xfrm>
          <a:off x="6266180" y="2990215"/>
          <a:ext cx="5118735" cy="1553845"/>
        </p:xfrm>
        <a:graphic>
          <a:graphicData uri="http://schemas.openxmlformats.org/presentationml/2006/ole">
            <mc:AlternateContent xmlns:mc="http://schemas.openxmlformats.org/markup-compatibility/2006">
              <mc:Choice xmlns:v="urn:schemas-microsoft-com:vml" Requires="v">
                <p:oleObj r:id="rId6" imgW="5114925" imgH="1552575" progId="Paint.Picture">
                  <p:embed/>
                </p:oleObj>
              </mc:Choice>
              <mc:Fallback>
                <p:oleObj r:id="rId6" imgW="5114925" imgH="1552575" progId="Paint.Picture">
                  <p:embed/>
                  <p:pic>
                    <p:nvPicPr>
                      <p:cNvPr id="0" name="Picture 7"/>
                      <p:cNvPicPr/>
                      <p:nvPr/>
                    </p:nvPicPr>
                    <p:blipFill>
                      <a:blip r:embed="rId7"/>
                      <a:stretch>
                        <a:fillRect/>
                      </a:stretch>
                    </p:blipFill>
                    <p:spPr>
                      <a:xfrm>
                        <a:off x="6266180" y="2990215"/>
                        <a:ext cx="5118735" cy="1553845"/>
                      </a:xfrm>
                      <a:prstGeom prst="rect">
                        <a:avLst/>
                      </a:prstGeom>
                    </p:spPr>
                  </p:pic>
                </p:oleObj>
              </mc:Fallback>
            </mc:AlternateContent>
          </a:graphicData>
        </a:graphic>
      </p:graphicFrame>
      <p:pic>
        <p:nvPicPr>
          <p:cNvPr id="277" name="Google Shape;277;p19"/>
          <p:cNvPicPr preferRelativeResize="0"/>
          <p:nvPr/>
        </p:nvPicPr>
        <p:blipFill rotWithShape="1">
          <a:blip r:embed="rId8"/>
          <a:srcRect/>
          <a:stretch>
            <a:fillRect/>
          </a:stretch>
        </p:blipFill>
        <p:spPr>
          <a:xfrm>
            <a:off x="374382" y="6204309"/>
            <a:ext cx="1295801" cy="423119"/>
          </a:xfrm>
          <a:prstGeom prst="rect">
            <a:avLst/>
          </a:prstGeom>
          <a:noFill/>
          <a:ln>
            <a:noFill/>
          </a:ln>
        </p:spPr>
      </p:pic>
      <p:pic>
        <p:nvPicPr>
          <p:cNvPr id="2" name="Direction Of Flex Items 2">
            <a:hlinkClick r:id="" action="ppaction://media"/>
            <a:extLst>
              <a:ext uri="{FF2B5EF4-FFF2-40B4-BE49-F238E27FC236}">
                <a16:creationId xmlns:a16="http://schemas.microsoft.com/office/drawing/2014/main" id="{81630CAA-140B-19DF-8170-BEAD445CB96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8425" y="9842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77"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278"/>
                                        </p:tgtEl>
                                        <p:attrNameLst>
                                          <p:attrName>style.visibility</p:attrName>
                                        </p:attrNameLst>
                                      </p:cBhvr>
                                      <p:to>
                                        <p:strVal val="visible"/>
                                      </p:to>
                                    </p:set>
                                    <p:animEffect transition="in" filter="fade">
                                      <p:cBhvr>
                                        <p:cTn id="9" dur="750"/>
                                        <p:tgtEl>
                                          <p:spTgt spid="278"/>
                                        </p:tgtEl>
                                      </p:cBhvr>
                                    </p:animEffect>
                                  </p:childTnLst>
                                </p:cTn>
                              </p:par>
                              <p:par>
                                <p:cTn id="10" presetID="42" presetClass="entr" presetSubtype="0" fill="hold" grpId="0" nodeType="withEffect">
                                  <p:stCondLst>
                                    <p:cond delay="197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97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 presetClass="entr" presetSubtype="4" fill="hold" nodeType="withEffect">
                                  <p:stCondLst>
                                    <p:cond delay="5690"/>
                                  </p:stCondLst>
                                  <p:childTnLst>
                                    <p:set>
                                      <p:cBhvr>
                                        <p:cTn id="19" dur="1" fill="hold">
                                          <p:stCondLst>
                                            <p:cond delay="0"/>
                                          </p:stCondLst>
                                        </p:cTn>
                                        <p:tgtEl>
                                          <p:spTgt spid="270"/>
                                        </p:tgtEl>
                                        <p:attrNameLst>
                                          <p:attrName>style.visibility</p:attrName>
                                        </p:attrNameLst>
                                      </p:cBhvr>
                                      <p:to>
                                        <p:strVal val="visible"/>
                                      </p:to>
                                    </p:set>
                                    <p:anim calcmode="lin" valueType="num">
                                      <p:cBhvr additive="base">
                                        <p:cTn id="20" dur="500"/>
                                        <p:tgtEl>
                                          <p:spTgt spid="270"/>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569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4" fill="hold" display="0">
                  <p:stCondLst>
                    <p:cond delay="indefinite"/>
                  </p:stCondLst>
                  <p:endCondLst>
                    <p:cond evt="onStopAudio" delay="0">
                      <p:tgtEl>
                        <p:sldTgt/>
                      </p:tgtEl>
                    </p:cond>
                  </p:endCondLst>
                </p:cTn>
                <p:tgtEl>
                  <p:spTgt spid="2"/>
                </p:tgtEl>
              </p:cMediaNode>
            </p:audio>
          </p:childTnLst>
        </p:cTn>
      </p:par>
    </p:tnLst>
    <p:bldLst>
      <p:bldP spid="4"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785110" y="1210945"/>
            <a:ext cx="7110730" cy="118046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l">
              <a:lnSpc>
                <a:spcPct val="150000"/>
              </a:lnSpc>
            </a:pPr>
            <a:endParaRPr lang="en-US">
              <a:latin typeface="Georgia" panose="02040502050405020303" charset="0"/>
              <a:cs typeface="Georgia" panose="02040502050405020303" charset="0"/>
            </a:endParaRPr>
          </a:p>
        </p:txBody>
      </p:sp>
      <p:sp>
        <p:nvSpPr>
          <p:cNvPr id="278" name="Google Shape;278;p19"/>
          <p:cNvSpPr txBox="1"/>
          <p:nvPr/>
        </p:nvSpPr>
        <p:spPr>
          <a:xfrm>
            <a:off x="1537636" y="205157"/>
            <a:ext cx="9143198" cy="7670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002060"/>
                </a:solidFill>
                <a:latin typeface="Arial Rounded"/>
                <a:ea typeface="Arial Rounded"/>
                <a:cs typeface="Arial Rounded"/>
                <a:sym typeface="Arial Rounded"/>
              </a:rPr>
              <a:t>Direction Of Flex Items</a:t>
            </a:r>
          </a:p>
        </p:txBody>
      </p:sp>
      <p:sp>
        <p:nvSpPr>
          <p:cNvPr id="5" name="Text Box 4"/>
          <p:cNvSpPr txBox="1"/>
          <p:nvPr/>
        </p:nvSpPr>
        <p:spPr>
          <a:xfrm>
            <a:off x="2971800" y="1329055"/>
            <a:ext cx="6795770" cy="955675"/>
          </a:xfrm>
          <a:prstGeom prst="rect">
            <a:avLst/>
          </a:prstGeom>
          <a:noFill/>
        </p:spPr>
        <p:txBody>
          <a:bodyPr wrap="square" rtlCol="0" anchor="t">
            <a:noAutofit/>
          </a:bodyPr>
          <a:lstStyle/>
          <a:p>
            <a:pPr algn="l">
              <a:lnSpc>
                <a:spcPct val="150000"/>
              </a:lnSpc>
            </a:pPr>
            <a:r>
              <a:rPr lang="en-US" dirty="0">
                <a:latin typeface="Georgia" panose="02040502050405020303" charset="0"/>
                <a:cs typeface="Georgia" panose="02040502050405020303" charset="0"/>
              </a:rPr>
              <a:t>Align the items from down to top, you will need to use the class .flex-column-reverse.</a:t>
            </a:r>
          </a:p>
        </p:txBody>
      </p:sp>
      <p:pic>
        <p:nvPicPr>
          <p:cNvPr id="270" name="Google Shape;270;p18"/>
          <p:cNvPicPr preferRelativeResize="0"/>
          <p:nvPr/>
        </p:nvPicPr>
        <p:blipFill rotWithShape="1">
          <a:blip r:embed="rId5"/>
          <a:srcRect l="7935" t="7158" r="7902" b="8210"/>
          <a:stretch>
            <a:fillRect/>
          </a:stretch>
        </p:blipFill>
        <p:spPr>
          <a:xfrm>
            <a:off x="715010" y="2856865"/>
            <a:ext cx="5056505" cy="3056255"/>
          </a:xfrm>
          <a:prstGeom prst="rect">
            <a:avLst/>
          </a:prstGeom>
          <a:noFill/>
          <a:ln>
            <a:noFill/>
          </a:ln>
        </p:spPr>
      </p:pic>
      <p:sp>
        <p:nvSpPr>
          <p:cNvPr id="6" name="Text Box 5"/>
          <p:cNvSpPr txBox="1"/>
          <p:nvPr/>
        </p:nvSpPr>
        <p:spPr>
          <a:xfrm>
            <a:off x="853440" y="2856865"/>
            <a:ext cx="4657725" cy="2778760"/>
          </a:xfrm>
          <a:prstGeom prst="rect">
            <a:avLst/>
          </a:prstGeom>
          <a:noFill/>
        </p:spPr>
        <p:txBody>
          <a:bodyPr wrap="square" rtlCol="0">
            <a:noAutofit/>
          </a:bodyPr>
          <a:lstStyle/>
          <a:p>
            <a:pPr>
              <a:lnSpc>
                <a:spcPct val="150000"/>
              </a:lnSpc>
            </a:pPr>
            <a:endParaRPr lang="en-US">
              <a:solidFill>
                <a:schemeClr val="bg1"/>
              </a:solidFill>
              <a:latin typeface="Georgia" panose="02040502050405020303" charset="0"/>
              <a:cs typeface="Georgia" panose="02040502050405020303" charset="0"/>
            </a:endParaRPr>
          </a:p>
          <a:p>
            <a:pPr>
              <a:lnSpc>
                <a:spcPct val="150000"/>
              </a:lnSpc>
            </a:pPr>
            <a:r>
              <a:rPr lang="en-US">
                <a:solidFill>
                  <a:schemeClr val="bg1"/>
                </a:solidFill>
                <a:latin typeface="Georgia" panose="02040502050405020303" charset="0"/>
                <a:cs typeface="Georgia" panose="02040502050405020303" charset="0"/>
              </a:rPr>
              <a:t>&lt;div class="d-flex flex-column-reverse"&gt;</a:t>
            </a:r>
          </a:p>
          <a:p>
            <a:pPr>
              <a:lnSpc>
                <a:spcPct val="150000"/>
              </a:lnSpc>
            </a:pPr>
            <a:r>
              <a:rPr lang="en-US">
                <a:solidFill>
                  <a:schemeClr val="bg1"/>
                </a:solidFill>
                <a:latin typeface="Georgia" panose="02040502050405020303" charset="0"/>
                <a:cs typeface="Georgia" panose="02040502050405020303" charset="0"/>
              </a:rPr>
              <a:t>  &lt;div&gt;Flex item 1&lt;/div&gt;</a:t>
            </a:r>
          </a:p>
          <a:p>
            <a:pPr>
              <a:lnSpc>
                <a:spcPct val="150000"/>
              </a:lnSpc>
            </a:pPr>
            <a:r>
              <a:rPr lang="en-US">
                <a:solidFill>
                  <a:schemeClr val="bg1"/>
                </a:solidFill>
                <a:latin typeface="Georgia" panose="02040502050405020303" charset="0"/>
                <a:cs typeface="Georgia" panose="02040502050405020303" charset="0"/>
              </a:rPr>
              <a:t>  &lt;div&gt;Flex item 2&lt;/div&gt;</a:t>
            </a:r>
          </a:p>
          <a:p>
            <a:pPr>
              <a:lnSpc>
                <a:spcPct val="150000"/>
              </a:lnSpc>
            </a:pPr>
            <a:r>
              <a:rPr lang="en-US">
                <a:solidFill>
                  <a:schemeClr val="bg1"/>
                </a:solidFill>
                <a:latin typeface="Georgia" panose="02040502050405020303" charset="0"/>
                <a:cs typeface="Georgia" panose="02040502050405020303" charset="0"/>
              </a:rPr>
              <a:t>  &lt;div&gt;Flex item 3&lt;/div&gt;</a:t>
            </a:r>
          </a:p>
          <a:p>
            <a:pPr>
              <a:lnSpc>
                <a:spcPct val="150000"/>
              </a:lnSpc>
            </a:pPr>
            <a:r>
              <a:rPr lang="en-US">
                <a:solidFill>
                  <a:schemeClr val="bg1"/>
                </a:solidFill>
                <a:latin typeface="Georgia" panose="02040502050405020303" charset="0"/>
                <a:cs typeface="Georgia" panose="02040502050405020303" charset="0"/>
              </a:rPr>
              <a:t>&lt;/div&gt;</a:t>
            </a:r>
          </a:p>
        </p:txBody>
      </p:sp>
      <p:graphicFrame>
        <p:nvGraphicFramePr>
          <p:cNvPr id="2" name="Object 1"/>
          <p:cNvGraphicFramePr/>
          <p:nvPr/>
        </p:nvGraphicFramePr>
        <p:xfrm>
          <a:off x="6517640" y="3446145"/>
          <a:ext cx="5118735" cy="1877695"/>
        </p:xfrm>
        <a:graphic>
          <a:graphicData uri="http://schemas.openxmlformats.org/presentationml/2006/ole">
            <mc:AlternateContent xmlns:mc="http://schemas.openxmlformats.org/markup-compatibility/2006">
              <mc:Choice xmlns:v="urn:schemas-microsoft-com:vml" Requires="v">
                <p:oleObj r:id="rId6" imgW="5114925" imgH="1876425" progId="Paint.Picture">
                  <p:embed/>
                </p:oleObj>
              </mc:Choice>
              <mc:Fallback>
                <p:oleObj r:id="rId6" imgW="5114925" imgH="1876425" progId="Paint.Picture">
                  <p:embed/>
                  <p:pic>
                    <p:nvPicPr>
                      <p:cNvPr id="0" name="Picture 2"/>
                      <p:cNvPicPr/>
                      <p:nvPr/>
                    </p:nvPicPr>
                    <p:blipFill>
                      <a:blip r:embed="rId7"/>
                      <a:stretch>
                        <a:fillRect/>
                      </a:stretch>
                    </p:blipFill>
                    <p:spPr>
                      <a:xfrm>
                        <a:off x="6517640" y="3446145"/>
                        <a:ext cx="5118735" cy="1877695"/>
                      </a:xfrm>
                      <a:prstGeom prst="rect">
                        <a:avLst/>
                      </a:prstGeom>
                    </p:spPr>
                  </p:pic>
                </p:oleObj>
              </mc:Fallback>
            </mc:AlternateContent>
          </a:graphicData>
        </a:graphic>
      </p:graphicFrame>
      <p:pic>
        <p:nvPicPr>
          <p:cNvPr id="277" name="Google Shape;277;p19"/>
          <p:cNvPicPr preferRelativeResize="0"/>
          <p:nvPr/>
        </p:nvPicPr>
        <p:blipFill rotWithShape="1">
          <a:blip r:embed="rId8"/>
          <a:srcRect/>
          <a:stretch>
            <a:fillRect/>
          </a:stretch>
        </p:blipFill>
        <p:spPr>
          <a:xfrm>
            <a:off x="374382" y="6204309"/>
            <a:ext cx="1295801" cy="423119"/>
          </a:xfrm>
          <a:prstGeom prst="rect">
            <a:avLst/>
          </a:prstGeom>
          <a:noFill/>
          <a:ln>
            <a:noFill/>
          </a:ln>
        </p:spPr>
      </p:pic>
      <p:pic>
        <p:nvPicPr>
          <p:cNvPr id="3" name="Direction Of Flex Items 3">
            <a:hlinkClick r:id="" action="ppaction://media"/>
            <a:extLst>
              <a:ext uri="{FF2B5EF4-FFF2-40B4-BE49-F238E27FC236}">
                <a16:creationId xmlns:a16="http://schemas.microsoft.com/office/drawing/2014/main" id="{CDB1E4A0-78D9-F52F-854C-493D9D36333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8425" y="9842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58" fill="hold"/>
                                        <p:tgtEl>
                                          <p:spTgt spid="3"/>
                                        </p:tgtEl>
                                      </p:cBhvr>
                                    </p:cmd>
                                  </p:childTnLst>
                                </p:cTn>
                              </p:par>
                              <p:par>
                                <p:cTn id="7" presetID="10" presetClass="entr" presetSubtype="0" fill="hold" nodeType="withEffect">
                                  <p:stCondLst>
                                    <p:cond delay="0"/>
                                  </p:stCondLst>
                                  <p:childTnLst>
                                    <p:set>
                                      <p:cBhvr>
                                        <p:cTn id="8" dur="1" fill="hold">
                                          <p:stCondLst>
                                            <p:cond delay="0"/>
                                          </p:stCondLst>
                                        </p:cTn>
                                        <p:tgtEl>
                                          <p:spTgt spid="278"/>
                                        </p:tgtEl>
                                        <p:attrNameLst>
                                          <p:attrName>style.visibility</p:attrName>
                                        </p:attrNameLst>
                                      </p:cBhvr>
                                      <p:to>
                                        <p:strVal val="visible"/>
                                      </p:to>
                                    </p:set>
                                    <p:animEffect transition="in" filter="fade">
                                      <p:cBhvr>
                                        <p:cTn id="9" dur="750"/>
                                        <p:tgtEl>
                                          <p:spTgt spid="278"/>
                                        </p:tgtEl>
                                      </p:cBhvr>
                                    </p:animEffect>
                                  </p:childTnLst>
                                </p:cTn>
                              </p:par>
                              <p:par>
                                <p:cTn id="10" presetID="10" presetClass="entr" presetSubtype="0" fill="hold" grpId="0" nodeType="withEffect">
                                  <p:stCondLst>
                                    <p:cond delay="193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193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 presetClass="entr" presetSubtype="4" fill="hold" nodeType="withEffect">
                                  <p:stCondLst>
                                    <p:cond delay="8150"/>
                                  </p:stCondLst>
                                  <p:childTnLst>
                                    <p:set>
                                      <p:cBhvr>
                                        <p:cTn id="17" dur="1" fill="hold">
                                          <p:stCondLst>
                                            <p:cond delay="0"/>
                                          </p:stCondLst>
                                        </p:cTn>
                                        <p:tgtEl>
                                          <p:spTgt spid="270"/>
                                        </p:tgtEl>
                                        <p:attrNameLst>
                                          <p:attrName>style.visibility</p:attrName>
                                        </p:attrNameLst>
                                      </p:cBhvr>
                                      <p:to>
                                        <p:strVal val="visible"/>
                                      </p:to>
                                    </p:set>
                                    <p:anim calcmode="lin" valueType="num">
                                      <p:cBhvr additive="base">
                                        <p:cTn id="18" dur="500"/>
                                        <p:tgtEl>
                                          <p:spTgt spid="270"/>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81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24" fill="hold" display="0">
                  <p:stCondLst>
                    <p:cond delay="indefinite"/>
                  </p:stCondLst>
                  <p:endCondLst>
                    <p:cond evt="onStopAudio" delay="0">
                      <p:tgtEl>
                        <p:sldTgt/>
                      </p:tgtEl>
                    </p:cond>
                  </p:endCondLst>
                </p:cTn>
                <p:tgtEl>
                  <p:spTgt spid="3"/>
                </p:tgtEl>
              </p:cMediaNode>
            </p:audio>
          </p:childTnLst>
        </p:cTn>
      </p:par>
    </p:tnLst>
    <p:bldLst>
      <p:bldP spid="4" grpId="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Google Shape;278;p19"/>
          <p:cNvSpPr txBox="1"/>
          <p:nvPr/>
        </p:nvSpPr>
        <p:spPr>
          <a:xfrm>
            <a:off x="1263650" y="205105"/>
            <a:ext cx="10313670" cy="7670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002060"/>
                </a:solidFill>
                <a:latin typeface="Arial Rounded"/>
                <a:ea typeface="Arial Rounded"/>
                <a:cs typeface="Arial Rounded"/>
                <a:sym typeface="Arial Rounded"/>
              </a:rPr>
              <a:t>Aligning Flex Items on the Main Axis</a:t>
            </a:r>
          </a:p>
        </p:txBody>
      </p:sp>
      <p:sp>
        <p:nvSpPr>
          <p:cNvPr id="5" name="Rounded Rectangle 4"/>
          <p:cNvSpPr/>
          <p:nvPr/>
        </p:nvSpPr>
        <p:spPr>
          <a:xfrm>
            <a:off x="1148715" y="1210945"/>
            <a:ext cx="10720705" cy="1090930"/>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l">
              <a:lnSpc>
                <a:spcPct val="150000"/>
              </a:lnSpc>
            </a:pPr>
            <a:endParaRPr lang="en-US">
              <a:latin typeface="Georgia" panose="02040502050405020303" charset="0"/>
              <a:cs typeface="Georgia" panose="02040502050405020303" charset="0"/>
            </a:endParaRPr>
          </a:p>
        </p:txBody>
      </p:sp>
      <p:sp>
        <p:nvSpPr>
          <p:cNvPr id="6" name="Text Box 5"/>
          <p:cNvSpPr txBox="1"/>
          <p:nvPr/>
        </p:nvSpPr>
        <p:spPr>
          <a:xfrm>
            <a:off x="1604010" y="1342390"/>
            <a:ext cx="9514840" cy="828040"/>
          </a:xfrm>
          <a:prstGeom prst="rect">
            <a:avLst/>
          </a:prstGeom>
          <a:noFill/>
        </p:spPr>
        <p:txBody>
          <a:bodyPr wrap="square" rtlCol="0" anchor="t">
            <a:noAutofit/>
          </a:bodyPr>
          <a:lstStyle/>
          <a:p>
            <a:pPr>
              <a:lnSpc>
                <a:spcPct val="150000"/>
              </a:lnSpc>
            </a:pPr>
            <a:r>
              <a:rPr lang="en-US" dirty="0">
                <a:latin typeface="Georgia" panose="02040502050405020303" charset="0"/>
                <a:cs typeface="Georgia" panose="02040502050405020303" charset="0"/>
              </a:rPr>
              <a:t>To align flex items on the main axis  horizontal  choose .flex-row and the vertical one if you are going with .flex-column.</a:t>
            </a:r>
          </a:p>
        </p:txBody>
      </p:sp>
      <p:sp>
        <p:nvSpPr>
          <p:cNvPr id="7" name="Text Box 6"/>
          <p:cNvSpPr txBox="1"/>
          <p:nvPr/>
        </p:nvSpPr>
        <p:spPr>
          <a:xfrm>
            <a:off x="1148715" y="3309620"/>
            <a:ext cx="4060190" cy="2133600"/>
          </a:xfrm>
          <a:prstGeom prst="rect">
            <a:avLst/>
          </a:prstGeom>
          <a:noFill/>
        </p:spPr>
        <p:txBody>
          <a:bodyPr wrap="square" rtlCol="0">
            <a:noAutofit/>
          </a:bodyPr>
          <a:lstStyle/>
          <a:p>
            <a:pPr>
              <a:lnSpc>
                <a:spcPct val="150000"/>
              </a:lnSpc>
            </a:pPr>
            <a:r>
              <a:rPr lang="en-US" dirty="0">
                <a:solidFill>
                  <a:schemeClr val="bg1"/>
                </a:solidFill>
              </a:rPr>
              <a:t>&lt;div class="d-flex justify-content-start"&gt;</a:t>
            </a:r>
          </a:p>
          <a:p>
            <a:pPr>
              <a:lnSpc>
                <a:spcPct val="150000"/>
              </a:lnSpc>
            </a:pPr>
            <a:r>
              <a:rPr lang="en-US" dirty="0">
                <a:solidFill>
                  <a:schemeClr val="bg1"/>
                </a:solidFill>
              </a:rPr>
              <a:t>  &lt;div&gt;Flex item 1&lt;/div&gt;</a:t>
            </a:r>
          </a:p>
          <a:p>
            <a:pPr>
              <a:lnSpc>
                <a:spcPct val="150000"/>
              </a:lnSpc>
            </a:pPr>
            <a:r>
              <a:rPr lang="en-US" dirty="0">
                <a:solidFill>
                  <a:schemeClr val="bg1"/>
                </a:solidFill>
              </a:rPr>
              <a:t>  &lt;div&gt;Flex item 2&lt;/div&gt;  &lt;div&gt;Flex item 3&lt;/div&gt;</a:t>
            </a:r>
          </a:p>
          <a:p>
            <a:pPr>
              <a:lnSpc>
                <a:spcPct val="150000"/>
              </a:lnSpc>
            </a:pPr>
            <a:r>
              <a:rPr lang="en-US" dirty="0">
                <a:solidFill>
                  <a:schemeClr val="bg1"/>
                </a:solidFill>
              </a:rPr>
              <a:t>&lt;/div&gt;</a:t>
            </a:r>
          </a:p>
        </p:txBody>
      </p:sp>
      <p:graphicFrame>
        <p:nvGraphicFramePr>
          <p:cNvPr id="10" name="Object 9"/>
          <p:cNvGraphicFramePr/>
          <p:nvPr/>
        </p:nvGraphicFramePr>
        <p:xfrm>
          <a:off x="1272540" y="3061970"/>
          <a:ext cx="5166360" cy="734060"/>
        </p:xfrm>
        <a:graphic>
          <a:graphicData uri="http://schemas.openxmlformats.org/presentationml/2006/ole">
            <mc:AlternateContent xmlns:mc="http://schemas.openxmlformats.org/markup-compatibility/2006">
              <mc:Choice xmlns:v="urn:schemas-microsoft-com:vml" Requires="v">
                <p:oleObj r:id="rId5" imgW="5162550" imgH="733425" progId="Paint.Picture">
                  <p:embed/>
                </p:oleObj>
              </mc:Choice>
              <mc:Fallback>
                <p:oleObj r:id="rId5" imgW="5162550" imgH="733425" progId="Paint.Picture">
                  <p:embed/>
                  <p:pic>
                    <p:nvPicPr>
                      <p:cNvPr id="0" name="Picture 10"/>
                      <p:cNvPicPr/>
                      <p:nvPr/>
                    </p:nvPicPr>
                    <p:blipFill>
                      <a:blip r:embed="rId6"/>
                      <a:stretch>
                        <a:fillRect/>
                      </a:stretch>
                    </p:blipFill>
                    <p:spPr>
                      <a:xfrm>
                        <a:off x="1272540" y="3061970"/>
                        <a:ext cx="5166360" cy="734060"/>
                      </a:xfrm>
                      <a:prstGeom prst="rect">
                        <a:avLst/>
                      </a:prstGeom>
                    </p:spPr>
                  </p:pic>
                </p:oleObj>
              </mc:Fallback>
            </mc:AlternateContent>
          </a:graphicData>
        </a:graphic>
      </p:graphicFrame>
      <p:graphicFrame>
        <p:nvGraphicFramePr>
          <p:cNvPr id="12" name="Object 11"/>
          <p:cNvGraphicFramePr/>
          <p:nvPr/>
        </p:nvGraphicFramePr>
        <p:xfrm>
          <a:off x="1261745" y="4147185"/>
          <a:ext cx="5157470" cy="724535"/>
        </p:xfrm>
        <a:graphic>
          <a:graphicData uri="http://schemas.openxmlformats.org/presentationml/2006/ole">
            <mc:AlternateContent xmlns:mc="http://schemas.openxmlformats.org/markup-compatibility/2006">
              <mc:Choice xmlns:v="urn:schemas-microsoft-com:vml" Requires="v">
                <p:oleObj r:id="rId7" imgW="5153025" imgH="723900" progId="Paint.Picture">
                  <p:embed/>
                </p:oleObj>
              </mc:Choice>
              <mc:Fallback>
                <p:oleObj r:id="rId7" imgW="5153025" imgH="723900" progId="Paint.Picture">
                  <p:embed/>
                  <p:pic>
                    <p:nvPicPr>
                      <p:cNvPr id="0" name="Picture 12"/>
                      <p:cNvPicPr/>
                      <p:nvPr/>
                    </p:nvPicPr>
                    <p:blipFill>
                      <a:blip r:embed="rId8"/>
                      <a:stretch>
                        <a:fillRect/>
                      </a:stretch>
                    </p:blipFill>
                    <p:spPr>
                      <a:xfrm>
                        <a:off x="1261745" y="4147185"/>
                        <a:ext cx="5157470" cy="724535"/>
                      </a:xfrm>
                      <a:prstGeom prst="rect">
                        <a:avLst/>
                      </a:prstGeom>
                    </p:spPr>
                  </p:pic>
                </p:oleObj>
              </mc:Fallback>
            </mc:AlternateContent>
          </a:graphicData>
        </a:graphic>
      </p:graphicFrame>
      <p:graphicFrame>
        <p:nvGraphicFramePr>
          <p:cNvPr id="14" name="Object 13"/>
          <p:cNvGraphicFramePr/>
          <p:nvPr/>
        </p:nvGraphicFramePr>
        <p:xfrm>
          <a:off x="1263015" y="5223510"/>
          <a:ext cx="5156200" cy="676910"/>
        </p:xfrm>
        <a:graphic>
          <a:graphicData uri="http://schemas.openxmlformats.org/presentationml/2006/ole">
            <mc:AlternateContent xmlns:mc="http://schemas.openxmlformats.org/markup-compatibility/2006">
              <mc:Choice xmlns:v="urn:schemas-microsoft-com:vml" Requires="v">
                <p:oleObj r:id="rId9" imgW="5038725" imgH="676275" progId="Paint.Picture">
                  <p:embed/>
                </p:oleObj>
              </mc:Choice>
              <mc:Fallback>
                <p:oleObj r:id="rId9" imgW="5038725" imgH="676275" progId="Paint.Picture">
                  <p:embed/>
                  <p:pic>
                    <p:nvPicPr>
                      <p:cNvPr id="0" name="Picture 14"/>
                      <p:cNvPicPr/>
                      <p:nvPr/>
                    </p:nvPicPr>
                    <p:blipFill>
                      <a:blip r:embed="rId10"/>
                      <a:stretch>
                        <a:fillRect/>
                      </a:stretch>
                    </p:blipFill>
                    <p:spPr>
                      <a:xfrm>
                        <a:off x="1263015" y="5223510"/>
                        <a:ext cx="5156200" cy="676910"/>
                      </a:xfrm>
                      <a:prstGeom prst="rect">
                        <a:avLst/>
                      </a:prstGeom>
                    </p:spPr>
                  </p:pic>
                </p:oleObj>
              </mc:Fallback>
            </mc:AlternateContent>
          </a:graphicData>
        </a:graphic>
      </p:graphicFrame>
      <p:pic>
        <p:nvPicPr>
          <p:cNvPr id="277" name="Google Shape;277;p19"/>
          <p:cNvPicPr preferRelativeResize="0"/>
          <p:nvPr/>
        </p:nvPicPr>
        <p:blipFill rotWithShape="1">
          <a:blip r:embed="rId11"/>
          <a:srcRect/>
          <a:stretch>
            <a:fillRect/>
          </a:stretch>
        </p:blipFill>
        <p:spPr>
          <a:xfrm>
            <a:off x="374382" y="6204309"/>
            <a:ext cx="1295801" cy="423119"/>
          </a:xfrm>
          <a:prstGeom prst="rect">
            <a:avLst/>
          </a:prstGeom>
          <a:noFill/>
          <a:ln>
            <a:noFill/>
          </a:ln>
        </p:spPr>
      </p:pic>
      <p:pic>
        <p:nvPicPr>
          <p:cNvPr id="18" name="Picture 17" descr="menu"/>
          <p:cNvPicPr>
            <a:picLocks noChangeAspect="1"/>
          </p:cNvPicPr>
          <p:nvPr/>
        </p:nvPicPr>
        <p:blipFill>
          <a:blip r:embed="rId12"/>
          <a:stretch>
            <a:fillRect/>
          </a:stretch>
        </p:blipFill>
        <p:spPr>
          <a:xfrm>
            <a:off x="7633335" y="3180080"/>
            <a:ext cx="212725" cy="212725"/>
          </a:xfrm>
          <a:prstGeom prst="rect">
            <a:avLst/>
          </a:prstGeom>
        </p:spPr>
      </p:pic>
      <p:pic>
        <p:nvPicPr>
          <p:cNvPr id="19" name="Picture 18" descr="menu"/>
          <p:cNvPicPr>
            <a:picLocks noChangeAspect="1"/>
          </p:cNvPicPr>
          <p:nvPr/>
        </p:nvPicPr>
        <p:blipFill>
          <a:blip r:embed="rId12"/>
          <a:stretch>
            <a:fillRect/>
          </a:stretch>
        </p:blipFill>
        <p:spPr>
          <a:xfrm>
            <a:off x="7633335" y="4403090"/>
            <a:ext cx="212725" cy="212725"/>
          </a:xfrm>
          <a:prstGeom prst="rect">
            <a:avLst/>
          </a:prstGeom>
        </p:spPr>
      </p:pic>
      <p:pic>
        <p:nvPicPr>
          <p:cNvPr id="20" name="Picture 19" descr="menu"/>
          <p:cNvPicPr>
            <a:picLocks noChangeAspect="1"/>
          </p:cNvPicPr>
          <p:nvPr/>
        </p:nvPicPr>
        <p:blipFill>
          <a:blip r:embed="rId12"/>
          <a:stretch>
            <a:fillRect/>
          </a:stretch>
        </p:blipFill>
        <p:spPr>
          <a:xfrm>
            <a:off x="7633335" y="5722620"/>
            <a:ext cx="212725" cy="212725"/>
          </a:xfrm>
          <a:prstGeom prst="rect">
            <a:avLst/>
          </a:prstGeom>
        </p:spPr>
      </p:pic>
      <p:sp>
        <p:nvSpPr>
          <p:cNvPr id="21" name="Rectangles 20"/>
          <p:cNvSpPr/>
          <p:nvPr/>
        </p:nvSpPr>
        <p:spPr>
          <a:xfrm>
            <a:off x="8225790" y="4271645"/>
            <a:ext cx="3752215" cy="859790"/>
          </a:xfrm>
          <a:prstGeom prst="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22" name="Text Box 21"/>
          <p:cNvSpPr txBox="1"/>
          <p:nvPr/>
        </p:nvSpPr>
        <p:spPr>
          <a:xfrm>
            <a:off x="8445500" y="3179445"/>
            <a:ext cx="3350895" cy="550545"/>
          </a:xfrm>
          <a:prstGeom prst="rect">
            <a:avLst/>
          </a:prstGeom>
          <a:noFill/>
        </p:spPr>
        <p:txBody>
          <a:bodyPr wrap="square" rtlCol="0" anchor="t">
            <a:noAutofit/>
          </a:bodyPr>
          <a:lstStyle/>
          <a:p>
            <a:r>
              <a:rPr lang="en-US" sz="2000">
                <a:latin typeface="Georgia" panose="02040502050405020303" charset="0"/>
                <a:cs typeface="Georgia" panose="02040502050405020303" charset="0"/>
              </a:rPr>
              <a:t>d-flex justify-content-start</a:t>
            </a:r>
          </a:p>
        </p:txBody>
      </p:sp>
      <p:sp>
        <p:nvSpPr>
          <p:cNvPr id="23" name="Rectangles 22"/>
          <p:cNvSpPr/>
          <p:nvPr/>
        </p:nvSpPr>
        <p:spPr>
          <a:xfrm>
            <a:off x="8225790" y="3025140"/>
            <a:ext cx="3752215" cy="859790"/>
          </a:xfrm>
          <a:prstGeom prst="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25" name="Text Box 24"/>
          <p:cNvSpPr txBox="1"/>
          <p:nvPr/>
        </p:nvSpPr>
        <p:spPr>
          <a:xfrm>
            <a:off x="8395335" y="4502150"/>
            <a:ext cx="3181985" cy="398780"/>
          </a:xfrm>
          <a:prstGeom prst="rect">
            <a:avLst/>
          </a:prstGeom>
          <a:noFill/>
        </p:spPr>
        <p:txBody>
          <a:bodyPr wrap="square" rtlCol="0">
            <a:spAutoFit/>
          </a:bodyPr>
          <a:lstStyle/>
          <a:p>
            <a:r>
              <a:rPr lang="en-US" sz="2000">
                <a:latin typeface="Georgia" panose="02040502050405020303" charset="0"/>
                <a:cs typeface="Georgia" panose="02040502050405020303" charset="0"/>
              </a:rPr>
              <a:t>d-flex justify-content-end</a:t>
            </a:r>
          </a:p>
        </p:txBody>
      </p:sp>
      <p:sp>
        <p:nvSpPr>
          <p:cNvPr id="26" name="Rectangles 25"/>
          <p:cNvSpPr/>
          <p:nvPr/>
        </p:nvSpPr>
        <p:spPr>
          <a:xfrm>
            <a:off x="8243570" y="5518150"/>
            <a:ext cx="3752215" cy="859790"/>
          </a:xfrm>
          <a:prstGeom prst="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27" name="Text Box 26"/>
          <p:cNvSpPr txBox="1"/>
          <p:nvPr/>
        </p:nvSpPr>
        <p:spPr>
          <a:xfrm>
            <a:off x="8445500" y="5673090"/>
            <a:ext cx="3350895" cy="550545"/>
          </a:xfrm>
          <a:prstGeom prst="rect">
            <a:avLst/>
          </a:prstGeom>
          <a:noFill/>
        </p:spPr>
        <p:txBody>
          <a:bodyPr wrap="square" rtlCol="0" anchor="t">
            <a:noAutofit/>
          </a:bodyPr>
          <a:lstStyle/>
          <a:p>
            <a:r>
              <a:rPr lang="en-US" sz="2000">
                <a:latin typeface="Georgia" panose="02040502050405020303" charset="0"/>
                <a:cs typeface="Georgia" panose="02040502050405020303" charset="0"/>
              </a:rPr>
              <a:t>d-flex justify-content-center</a:t>
            </a:r>
          </a:p>
        </p:txBody>
      </p:sp>
      <p:pic>
        <p:nvPicPr>
          <p:cNvPr id="2" name="Aligning Flex Items on th 1">
            <a:hlinkClick r:id="" action="ppaction://media"/>
            <a:extLst>
              <a:ext uri="{FF2B5EF4-FFF2-40B4-BE49-F238E27FC236}">
                <a16:creationId xmlns:a16="http://schemas.microsoft.com/office/drawing/2014/main" id="{87B854E9-0948-4BAE-8267-9A7CD6B4AA31}"/>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98425" y="9842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3"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278"/>
                                        </p:tgtEl>
                                        <p:attrNameLst>
                                          <p:attrName>style.visibility</p:attrName>
                                        </p:attrNameLst>
                                      </p:cBhvr>
                                      <p:to>
                                        <p:strVal val="visible"/>
                                      </p:to>
                                    </p:set>
                                    <p:animEffect transition="in" filter="fade">
                                      <p:cBhvr>
                                        <p:cTn id="9" dur="750"/>
                                        <p:tgtEl>
                                          <p:spTgt spid="278"/>
                                        </p:tgtEl>
                                      </p:cBhvr>
                                    </p:animEffect>
                                  </p:childTnLst>
                                </p:cTn>
                              </p:par>
                              <p:par>
                                <p:cTn id="10" presetID="42" presetClass="entr" presetSubtype="0" fill="hold" grpId="0" nodeType="withEffect">
                                  <p:stCondLst>
                                    <p:cond delay="251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1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2"/>
                </p:tgtEl>
              </p:cMediaNode>
            </p:audio>
          </p:childTnLst>
        </p:cTn>
      </p:par>
    </p:tnLst>
    <p:bldLst>
      <p:bldP spid="5" grpId="0" animBg="1"/>
      <p:bldP spid="6" grpId="0"/>
      <p:bldP spid="21" grpId="0" animBg="1"/>
      <p:bldP spid="22" grpId="0"/>
      <p:bldP spid="23" grpId="0" animBg="1"/>
      <p:bldP spid="25" grpId="0"/>
      <p:bldP spid="26" grpId="0" animBg="1"/>
      <p:bldP spid="2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918</Words>
  <Application>Microsoft Office PowerPoint</Application>
  <PresentationFormat>Widescreen</PresentationFormat>
  <Paragraphs>94</Paragraphs>
  <Slides>11</Slides>
  <Notes>11</Notes>
  <HiddenSlides>0</HiddenSlides>
  <MMClips>11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8" baseType="lpstr">
      <vt:lpstr>Arial</vt:lpstr>
      <vt:lpstr>Arial Rounded</vt:lpstr>
      <vt:lpstr>Calibri</vt:lpstr>
      <vt:lpstr>Calibri Light</vt:lpstr>
      <vt:lpstr>Georgia</vt:lpstr>
      <vt:lpstr>Office Theme</vt:lpstr>
      <vt:lpstr>Paintbrush 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Sreelakshmi Nithin</cp:lastModifiedBy>
  <cp:revision>10</cp:revision>
  <dcterms:created xsi:type="dcterms:W3CDTF">2024-01-27T09:28:00Z</dcterms:created>
  <dcterms:modified xsi:type="dcterms:W3CDTF">2024-01-31T00:02:15Z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B3D03DB22AAD4DF183DA2AAFEC67718B_11</vt:lpwstr>
  </property>
  <property fmtid="{D5CDD505-2E9C-101B-9397-08002B2CF9AE}" pid="3" name="KSOProductBuildVer">
    <vt:lpwstr>1033-12.2.0.13431</vt:lpwstr>
  </property>
</Properties>
</file>